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422" r:id="rId19"/>
    <p:sldId id="279" r:id="rId20"/>
    <p:sldId id="306" r:id="rId21"/>
    <p:sldId id="299" r:id="rId22"/>
    <p:sldId id="270" r:id="rId23"/>
    <p:sldId id="392" r:id="rId24"/>
    <p:sldId id="380" r:id="rId25"/>
    <p:sldId id="322" r:id="rId26"/>
    <p:sldId id="381" r:id="rId27"/>
    <p:sldId id="337" r:id="rId28"/>
    <p:sldId id="312" r:id="rId29"/>
    <p:sldId id="295" r:id="rId30"/>
    <p:sldId id="266" r:id="rId31"/>
    <p:sldId id="274" r:id="rId32"/>
    <p:sldId id="267" r:id="rId33"/>
    <p:sldId id="385" r:id="rId34"/>
    <p:sldId id="264" r:id="rId35"/>
    <p:sldId id="259" r:id="rId36"/>
    <p:sldId id="296" r:id="rId37"/>
    <p:sldId id="271" r:id="rId38"/>
    <p:sldId id="297" r:id="rId39"/>
    <p:sldId id="393" r:id="rId40"/>
    <p:sldId id="272" r:id="rId41"/>
    <p:sldId id="340" r:id="rId42"/>
    <p:sldId id="348" r:id="rId43"/>
    <p:sldId id="309" r:id="rId44"/>
    <p:sldId id="313" r:id="rId45"/>
    <p:sldId id="394" r:id="rId46"/>
    <p:sldId id="342" r:id="rId47"/>
    <p:sldId id="316" r:id="rId48"/>
    <p:sldId id="298" r:id="rId49"/>
    <p:sldId id="303" r:id="rId50"/>
    <p:sldId id="304" r:id="rId51"/>
    <p:sldId id="305" r:id="rId52"/>
    <p:sldId id="280" r:id="rId53"/>
    <p:sldId id="281" r:id="rId54"/>
    <p:sldId id="282" r:id="rId55"/>
    <p:sldId id="307" r:id="rId56"/>
    <p:sldId id="289" r:id="rId57"/>
    <p:sldId id="290" r:id="rId58"/>
    <p:sldId id="323" r:id="rId59"/>
    <p:sldId id="308" r:id="rId60"/>
    <p:sldId id="311" r:id="rId61"/>
    <p:sldId id="314" r:id="rId62"/>
    <p:sldId id="315" r:id="rId63"/>
    <p:sldId id="327" r:id="rId64"/>
    <p:sldId id="287" r:id="rId65"/>
    <p:sldId id="339" r:id="rId66"/>
    <p:sldId id="288" r:id="rId67"/>
    <p:sldId id="343" r:id="rId68"/>
    <p:sldId id="320" r:id="rId69"/>
    <p:sldId id="310" r:id="rId70"/>
    <p:sldId id="345" r:id="rId71"/>
    <p:sldId id="418" r:id="rId72"/>
    <p:sldId id="349" r:id="rId73"/>
    <p:sldId id="328" r:id="rId74"/>
    <p:sldId id="395" r:id="rId75"/>
    <p:sldId id="318" r:id="rId76"/>
    <p:sldId id="317" r:id="rId77"/>
    <p:sldId id="410" r:id="rId78"/>
    <p:sldId id="411" r:id="rId79"/>
    <p:sldId id="412" r:id="rId80"/>
    <p:sldId id="413" r:id="rId81"/>
    <p:sldId id="414" r:id="rId82"/>
    <p:sldId id="415" r:id="rId83"/>
    <p:sldId id="321" r:id="rId84"/>
    <p:sldId id="273" r:id="rId85"/>
    <p:sldId id="275" r:id="rId86"/>
    <p:sldId id="387" r:id="rId87"/>
    <p:sldId id="351" r:id="rId88"/>
    <p:sldId id="352" r:id="rId89"/>
    <p:sldId id="354" r:id="rId90"/>
    <p:sldId id="388" r:id="rId91"/>
    <p:sldId id="409" r:id="rId92"/>
    <p:sldId id="382" r:id="rId93"/>
    <p:sldId id="389" r:id="rId94"/>
    <p:sldId id="355" r:id="rId95"/>
    <p:sldId id="356" r:id="rId96"/>
    <p:sldId id="357" r:id="rId97"/>
    <p:sldId id="358" r:id="rId98"/>
    <p:sldId id="359" r:id="rId99"/>
    <p:sldId id="361" r:id="rId100"/>
    <p:sldId id="362" r:id="rId101"/>
    <p:sldId id="363" r:id="rId102"/>
    <p:sldId id="364" r:id="rId103"/>
    <p:sldId id="365" r:id="rId104"/>
    <p:sldId id="367" r:id="rId105"/>
    <p:sldId id="368" r:id="rId106"/>
    <p:sldId id="369" r:id="rId107"/>
    <p:sldId id="366" r:id="rId108"/>
    <p:sldId id="416" r:id="rId109"/>
    <p:sldId id="371" r:id="rId110"/>
    <p:sldId id="417" r:id="rId111"/>
    <p:sldId id="372" r:id="rId112"/>
    <p:sldId id="396" r:id="rId113"/>
    <p:sldId id="373" r:id="rId114"/>
    <p:sldId id="398" r:id="rId115"/>
    <p:sldId id="397" r:id="rId116"/>
    <p:sldId id="374" r:id="rId117"/>
    <p:sldId id="375" r:id="rId118"/>
    <p:sldId id="376" r:id="rId119"/>
    <p:sldId id="399" r:id="rId120"/>
    <p:sldId id="400" r:id="rId121"/>
    <p:sldId id="401" r:id="rId122"/>
    <p:sldId id="402" r:id="rId123"/>
    <p:sldId id="403" r:id="rId124"/>
    <p:sldId id="404" r:id="rId125"/>
    <p:sldId id="370" r:id="rId126"/>
    <p:sldId id="329" r:id="rId127"/>
    <p:sldId id="331" r:id="rId128"/>
    <p:sldId id="405" r:id="rId129"/>
    <p:sldId id="406" r:id="rId130"/>
    <p:sldId id="407" r:id="rId131"/>
    <p:sldId id="408" r:id="rId132"/>
    <p:sldId id="332" r:id="rId133"/>
    <p:sldId id="378" r:id="rId134"/>
    <p:sldId id="336" r:id="rId135"/>
    <p:sldId id="334" r:id="rId136"/>
    <p:sldId id="344" r:id="rId137"/>
    <p:sldId id="335" r:id="rId138"/>
    <p:sldId id="330" r:id="rId139"/>
    <p:sldId id="420" r:id="rId140"/>
    <p:sldId id="421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422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  <p14:sldId id="418"/>
          </p14:sldIdLst>
        </p14:section>
        <p14:section name="Brief description of available passes" id="{D9BD794C-C5A1-4B5F-9BEC-E8DAF1528BE1}">
          <p14:sldIdLst>
            <p14:sldId id="349"/>
            <p14:sldId id="328"/>
            <p14:sldId id="395"/>
            <p14:sldId id="318"/>
            <p14:sldId id="317"/>
            <p14:sldId id="410"/>
            <p14:sldId id="411"/>
            <p14:sldId id="412"/>
            <p14:sldId id="413"/>
            <p14:sldId id="414"/>
            <p14:sldId id="415"/>
            <p14:sldId id="321"/>
            <p14:sldId id="273"/>
            <p14:sldId id="275"/>
            <p14:sldId id="387"/>
            <p14:sldId id="351"/>
            <p14:sldId id="352"/>
            <p14:sldId id="354"/>
            <p14:sldId id="388"/>
            <p14:sldId id="409"/>
            <p14:sldId id="382"/>
            <p14:sldId id="389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7"/>
            <p14:sldId id="368"/>
            <p14:sldId id="369"/>
            <p14:sldId id="366"/>
            <p14:sldId id="416"/>
            <p14:sldId id="371"/>
            <p14:sldId id="417"/>
            <p14:sldId id="372"/>
            <p14:sldId id="396"/>
            <p14:sldId id="373"/>
            <p14:sldId id="398"/>
            <p14:sldId id="397"/>
            <p14:sldId id="374"/>
            <p14:sldId id="375"/>
            <p14:sldId id="376"/>
            <p14:sldId id="399"/>
            <p14:sldId id="400"/>
            <p14:sldId id="401"/>
            <p14:sldId id="402"/>
            <p14:sldId id="403"/>
            <p14:sldId id="40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406"/>
            <p14:sldId id="407"/>
            <p14:sldId id="408"/>
            <p14:sldId id="332"/>
            <p14:sldId id="378"/>
            <p14:sldId id="336"/>
            <p14:sldId id="334"/>
            <p14:sldId id="344"/>
            <p14:sldId id="335"/>
            <p14:sldId id="330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4669"/>
  </p:normalViewPr>
  <p:slideViewPr>
    <p:cSldViewPr snapToGrid="0" snapToObjects="1">
      <p:cViewPr varScale="1">
        <p:scale>
          <a:sx n="120" d="100"/>
          <a:sy n="120" d="100"/>
        </p:scale>
        <p:origin x="11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7EAE4-D059-4B7A-856A-3A74FC27D76A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CC75-241F-4BC8-B1B2-67FD29C6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1566-8C58-4B35-92E6-ABAB714AACDF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FB6-BBBE-4B3C-8A41-DB9091114131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E5E1-6965-4790-8C46-43BEDD74386A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3404-E1B4-4A79-A66E-8B1E81572F78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966F-BC0B-4787-8724-8DC6564FF019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573C-2D3D-4C96-A2FD-7CC7DA754A52}" type="datetime1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546-8ADA-4BE6-AE10-2A414017C826}" type="datetime1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10E2-1DB9-4D0A-9196-2B1C978CF986}" type="datetime1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ED5B-A604-4530-8429-217DF2E306A4}" type="datetime1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9DC8-E612-4540-B0F8-F42E8B21D50B}" type="datetime1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800-365E-4C82-BAE1-B51706A2E669}" type="datetime1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AF54-1F53-488D-994E-F88F0F3E37C0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File:US_ARMY_AFRICA_NF10_0015.jpg" TargetMode="External"/><Relationship Id="rId4" Type="http://schemas.openxmlformats.org/officeDocument/2006/relationships/image" Target="../media/image83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ypin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2179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-icons.net/lorc/originals/domino-mask.htm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tchenstewardship.com/2009/05/18/food-for-thought-garlic-and-onion-health-benefits-and-nutrit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nome-emblem-important.sv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jinavie.tumblr.com/post/34627071455/point-of-view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Newark_Castle_Ruin_St_Monans.jpg" TargetMode="External"/><Relationship Id="rId4" Type="http://schemas.openxmlformats.org/officeDocument/2006/relationships/image" Target="../media/image62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reference compiler implementation 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2018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mbudiu@vmware.com</a:t>
            </a:r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Target-independent</a:t>
            </a:r>
          </a:p>
          <a:p>
            <a:r>
              <a:rPr lang="en-US" sz="2000" dirty="0"/>
              <a:t>~48 distinct passes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IR</a:t>
            </a:r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IR with target-specific</a:t>
            </a:r>
          </a:p>
          <a:p>
            <a:pPr algn="ctr"/>
            <a:r>
              <a:rPr lang="en-US" sz="2400" i="1" dirty="0"/>
              <a:t>extensions</a:t>
            </a:r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~33 distinct passes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Makes evaluation order explicit</a:t>
            </a:r>
          </a:p>
          <a:p>
            <a:r>
              <a:rPr lang="en-US" dirty="0"/>
              <a:t>P4 spec mandates left-to-right evaluation order</a:t>
            </a:r>
          </a:p>
          <a:p>
            <a:r>
              <a:rPr lang="en-US" dirty="0"/>
              <a:t>Convert expressions such that each expression contains at</a:t>
            </a:r>
            <a:br>
              <a:rPr lang="en-US" dirty="0"/>
            </a:br>
            <a:r>
              <a:rPr lang="en-US" dirty="0"/>
              <a:t>most one side-effect – by using temporaries and assignments</a:t>
            </a:r>
          </a:p>
          <a:p>
            <a:r>
              <a:rPr lang="en-US" dirty="0"/>
              <a:t>Implement short-circuit evaluation for &amp;&amp;, || and ?: converting these expressions into if statements</a:t>
            </a:r>
          </a:p>
          <a:p>
            <a:r>
              <a:rPr lang="en-US" dirty="0"/>
              <a:t>Side-effects are caused by function/method calls:</a:t>
            </a:r>
          </a:p>
          <a:p>
            <a:pPr lvl="1"/>
            <a:r>
              <a:rPr lang="en-US" dirty="0"/>
              <a:t>Calls may mutate private hidden state (extern/control-plane state)</a:t>
            </a:r>
          </a:p>
          <a:p>
            <a:pPr lvl="1"/>
            <a:r>
              <a:rPr lang="en-US" dirty="0"/>
              <a:t>Calls may write to multiple out and </a:t>
            </a:r>
            <a:r>
              <a:rPr lang="en-US" dirty="0" err="1"/>
              <a:t>inout</a:t>
            </a:r>
            <a:r>
              <a:rPr lang="en-US" dirty="0"/>
              <a:t> parameters</a:t>
            </a:r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/>
              <a:t>Uses abstract representation of all “locations” 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StorageLocation</a:t>
            </a:r>
            <a:r>
              <a:rPr lang="en-US" dirty="0"/>
              <a:t>, class </a:t>
            </a:r>
            <a:r>
              <a:rPr lang="en-US" dirty="0" err="1"/>
              <a:t>LocationSet</a:t>
            </a:r>
            <a:r>
              <a:rPr lang="en-US" dirty="0"/>
              <a:t>)</a:t>
            </a:r>
          </a:p>
          <a:p>
            <a:r>
              <a:rPr lang="en-US" dirty="0"/>
              <a:t>Uses abstract representation for “program counter”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ProgramPoint</a:t>
            </a:r>
            <a:r>
              <a:rPr lang="en-US" dirty="0"/>
              <a:t>, class </a:t>
            </a:r>
            <a:r>
              <a:rPr lang="en-US" dirty="0" err="1"/>
              <a:t>ProgramPoints</a:t>
            </a:r>
            <a:r>
              <a:rPr lang="en-US" dirty="0"/>
              <a:t>)</a:t>
            </a:r>
          </a:p>
          <a:p>
            <a:r>
              <a:rPr lang="en-US" dirty="0" err="1"/>
              <a:t>ComputeWriteSet</a:t>
            </a:r>
            <a:r>
              <a:rPr lang="en-US" dirty="0"/>
              <a:t>: computes the locations written at each program point (class Definitions)</a:t>
            </a:r>
          </a:p>
          <a:p>
            <a:pPr lvl="1"/>
            <a:r>
              <a:rPr lang="en-US" dirty="0"/>
              <a:t>Inter-procedural analysis for actions and tables</a:t>
            </a:r>
          </a:p>
          <a:p>
            <a:pPr lvl="1"/>
            <a:r>
              <a:rPr lang="en-US" dirty="0"/>
              <a:t>Intra-procedural for parsers and controls</a:t>
            </a:r>
          </a:p>
          <a:p>
            <a:r>
              <a:rPr lang="en-US" dirty="0" err="1"/>
              <a:t>FindUnitialized</a:t>
            </a:r>
            <a:r>
              <a:rPr lang="en-US" dirty="0"/>
              <a:t>: finds locations used before being initialized</a:t>
            </a:r>
          </a:p>
          <a:p>
            <a:r>
              <a:rPr lang="en-US" dirty="0" err="1"/>
              <a:t>RemoveUnused</a:t>
            </a:r>
            <a:r>
              <a:rPr lang="en-US" dirty="0"/>
              <a:t>: removes writes to locations that are never read</a:t>
            </a:r>
          </a:p>
          <a:p>
            <a:pPr lvl="1"/>
            <a:r>
              <a:rPr lang="en-US" dirty="0"/>
              <a:t>But must preserve method/function side-effects</a:t>
            </a:r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Specialize generic code with constructor parameters for actual types and constructor arguments</a:t>
            </a:r>
          </a:p>
          <a:p>
            <a:r>
              <a:rPr lang="en-US" dirty="0"/>
              <a:t>E.g., consider </a:t>
            </a:r>
            <a:br>
              <a:rPr lang="en-US" dirty="0"/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size;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c(16)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this</a:t>
            </a:r>
            <a:r>
              <a:rPr lang="en-US" dirty="0"/>
              <a:t> is converted 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SideEffectOrdering</a:t>
            </a:r>
            <a:r>
              <a:rPr lang="en-US" dirty="0"/>
              <a:t> may introduce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are illegal in parser states</a:t>
            </a:r>
          </a:p>
          <a:p>
            <a:r>
              <a:rPr lang="en-US" dirty="0"/>
              <a:t>This pass converts such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into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transition</a:t>
            </a:r>
            <a:r>
              <a:rPr lang="en-US" dirty="0"/>
              <a:t> statements by inserting new states</a:t>
            </a:r>
          </a:p>
          <a:p>
            <a:r>
              <a:rPr lang="en-US" dirty="0"/>
              <a:t>Could be used in the future if we allow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  <a:br>
              <a:rPr lang="en-US" dirty="0"/>
            </a:br>
            <a:r>
              <a:rPr lang="en-US" dirty="0"/>
              <a:t>in parsers</a:t>
            </a:r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46226"/>
          </a:xfrm>
        </p:spPr>
        <p:txBody>
          <a:bodyPr>
            <a:noAutofit/>
          </a:bodyPr>
          <a:lstStyle/>
          <a:p>
            <a:r>
              <a:rPr lang="en-US" dirty="0"/>
              <a:t>Converts return statements into control-flow</a:t>
            </a:r>
          </a:p>
          <a:p>
            <a:r>
              <a:rPr lang="en-US" dirty="0"/>
              <a:t>In actions, functions and control blocks</a:t>
            </a:r>
          </a:p>
          <a:p>
            <a:r>
              <a:rPr lang="en-US" dirty="0"/>
              <a:t>In functions there will be exactly 1 return at the end</a:t>
            </a:r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br>
              <a:rPr lang="en-US" dirty="0"/>
            </a:br>
            <a:r>
              <a:rPr lang="en-US" dirty="0"/>
              <a:t>Inline, </a:t>
            </a:r>
            <a:r>
              <a:rPr lang="en-US" dirty="0" err="1"/>
              <a:t>InlineActions</a:t>
            </a:r>
            <a:r>
              <a:rPr lang="en-US" dirty="0"/>
              <a:t>, </a:t>
            </a:r>
            <a:r>
              <a:rPr lang="en-US" dirty="0" err="1"/>
              <a:t>InlineFunctions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/>
              <a:t>Inline calls to controls from other controls</a:t>
            </a:r>
          </a:p>
          <a:p>
            <a:r>
              <a:rPr lang="en-US" dirty="0"/>
              <a:t>Inline calls to parsers from other parsers</a:t>
            </a:r>
          </a:p>
          <a:p>
            <a:r>
              <a:rPr lang="en-US" dirty="0"/>
              <a:t>Inline calls to actions from other actions</a:t>
            </a:r>
          </a:p>
          <a:p>
            <a:r>
              <a:rPr lang="en-US" dirty="0"/>
              <a:t>Inline calls to all functions (from parsers, controls, functions, actions)</a:t>
            </a:r>
          </a:p>
          <a:p>
            <a:r>
              <a:rPr lang="en-US" dirty="0"/>
              <a:t>Inlining requires substituting types, and constructor and call parameters</a:t>
            </a:r>
          </a:p>
          <a:p>
            <a:r>
              <a:rPr lang="en-US" dirty="0"/>
              <a:t>Inlining is done bottom-up in the call-graph, starting from leaves</a:t>
            </a:r>
          </a:p>
          <a:p>
            <a:r>
              <a:rPr lang="en-US" dirty="0"/>
              <a:t>Inlining creates new hierarchical names for control-plane visible objects (tables, actions)</a:t>
            </a:r>
          </a:p>
          <a:p>
            <a:pPr lvl="1"/>
            <a:r>
              <a:rPr lang="en-US" dirty="0"/>
              <a:t>That’s why it is part of the front-end</a:t>
            </a:r>
          </a:p>
          <a:p>
            <a:r>
              <a:rPr lang="en-US" dirty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34947"/>
            <a:ext cx="10515600" cy="1077996"/>
          </a:xfrm>
        </p:spPr>
        <p:txBody>
          <a:bodyPr/>
          <a:lstStyle/>
          <a:p>
            <a:r>
              <a:rPr lang="en-US" dirty="0"/>
              <a:t>Create one action clone for each table using it</a:t>
            </a:r>
          </a:p>
          <a:p>
            <a:r>
              <a:rPr lang="en-US" dirty="0"/>
              <a:t>This way actions in different tables can be optimized separately</a:t>
            </a:r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351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541049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unique names to action parameters</a:t>
            </a:r>
          </a:p>
          <a:p>
            <a:r>
              <a:rPr lang="en-US" dirty="0"/>
              <a:t>In preparation for parameter removal</a:t>
            </a:r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3025319"/>
            <a:ext cx="2392136" cy="1345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646D23-B932-4F5E-88D9-66AD4A9796FD}"/>
              </a:ext>
            </a:extLst>
          </p:cNvPr>
          <p:cNvSpPr txBox="1">
            <a:spLocks/>
          </p:cNvSpPr>
          <p:nvPr/>
        </p:nvSpPr>
        <p:spPr>
          <a:xfrm>
            <a:off x="688881" y="43820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HierarchicalNames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D5C1EC-39C1-4E06-8B7D-B1928EE0C51E}"/>
              </a:ext>
            </a:extLst>
          </p:cNvPr>
          <p:cNvSpPr txBox="1">
            <a:spLocks/>
          </p:cNvSpPr>
          <p:nvPr/>
        </p:nvSpPr>
        <p:spPr>
          <a:xfrm>
            <a:off x="838200" y="5470676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Gives proper hierarchical names to nested objects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562E6-A12F-4AF6-886D-50296E67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0983" y="4651225"/>
            <a:ext cx="2392136" cy="15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Compiler Mid-end Passes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passes that can be assembled by target compiler writers </a:t>
            </a:r>
            <a:br>
              <a:rPr lang="en-US" dirty="0"/>
            </a:br>
            <a:r>
              <a:rPr lang="en-US" dirty="0"/>
              <a:t>into a custom architecture-specific mid-end</a:t>
            </a:r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EliminateNewType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Removes types declared with </a:t>
            </a:r>
            <a:r>
              <a:rPr lang="en-US" dirty="0">
                <a:latin typeface="Consolas" panose="020B0609020204030204" pitchFamily="49" charset="0"/>
              </a:rPr>
              <a:t>type X Y</a:t>
            </a:r>
          </a:p>
          <a:p>
            <a:r>
              <a:rPr lang="en-US" dirty="0"/>
              <a:t>Replaces Y with X everywhere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EliminateSerEnums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97162"/>
            <a:ext cx="10795907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enumerations with a backing type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bit&lt;10&gt; E { … }</a:t>
            </a:r>
          </a:p>
          <a:p>
            <a:r>
              <a:rPr lang="en-US" dirty="0"/>
              <a:t>Replaces then with the underlying bit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0B88D-8DE5-428E-94E9-E23F56C6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6300" y="672627"/>
            <a:ext cx="2857500" cy="188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DAC96-C6AD-4F84-9B5A-50CEA4E9F56D}"/>
              </a:ext>
            </a:extLst>
          </p:cNvPr>
          <p:cNvSpPr txBox="1"/>
          <p:nvPr/>
        </p:nvSpPr>
        <p:spPr>
          <a:xfrm>
            <a:off x="9182086" y="5433020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(ii)</a:t>
            </a:r>
          </a:p>
          <a:p>
            <a:r>
              <a:rPr lang="en-US" dirty="0"/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4421612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After this pass actions only have control-plane parameters</a:t>
            </a:r>
          </a:p>
          <a:p>
            <a:r>
              <a:rPr lang="en-US" dirty="0"/>
              <a:t>The parameters are replaced by variables in the enclosing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a user-supplied policy to decide whether the expression for computing a table key is too complex</a:t>
            </a:r>
          </a:p>
          <a:p>
            <a:r>
              <a:rPr lang="en-US" dirty="0"/>
              <a:t>The key computation can be turned into additional statements</a:t>
            </a:r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98" y="424515"/>
            <a:ext cx="1976203" cy="1976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main()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 IR eliminating constructs gradually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Library of pre-built passes</a:t>
            </a:r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Mix and match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53293"/>
            <a:ext cx="10515600" cy="39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Converts exit statements into control-flow</a:t>
            </a:r>
          </a:p>
          <a:p>
            <a:r>
              <a:rPr lang="en-US" dirty="0"/>
              <a:t>Inter-procedural: an exit in an action causes the whole control to terminate</a:t>
            </a:r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833" y="691490"/>
            <a:ext cx="1006168" cy="1257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110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DD0D0DD-D0BB-40A7-B187-6960C972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RemoveExits</a:t>
            </a:r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AE741158-274F-4AAF-BA0B-B8CFBFE0A1DC}"/>
              </a:ext>
            </a:extLst>
          </p:cNvPr>
          <p:cNvSpPr txBox="1">
            <a:spLocks/>
          </p:cNvSpPr>
          <p:nvPr/>
        </p:nvSpPr>
        <p:spPr>
          <a:xfrm>
            <a:off x="838200" y="3183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OrderArguments</a:t>
            </a:r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58A0A46-877C-469D-B233-BD84D3250494}"/>
              </a:ext>
            </a:extLst>
          </p:cNvPr>
          <p:cNvSpPr txBox="1">
            <a:spLocks/>
          </p:cNvSpPr>
          <p:nvPr/>
        </p:nvSpPr>
        <p:spPr>
          <a:xfrm>
            <a:off x="838200" y="4625257"/>
            <a:ext cx="10515600" cy="154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Orders calls with named arguments in the order of parameters</a:t>
            </a:r>
          </a:p>
          <a:p>
            <a:r>
              <a:rPr lang="en-US" dirty="0"/>
              <a:t>Can be done only if there are no optional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3879EC-99F6-4C9B-95EB-E368CBFB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95431" y="2613105"/>
            <a:ext cx="65836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28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/>
              <a:t>If required checks that all select statement labels are constant</a:t>
            </a:r>
          </a:p>
          <a:p>
            <a:r>
              <a:rPr lang="en-US" dirty="0"/>
              <a:t>Removes provably unreachable select labels</a:t>
            </a:r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Makes sure that all compile-time only operations have been removed (e.g., division, modulo)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/>
              <a:t>Converts calls to </a:t>
            </a:r>
            <a:r>
              <a:rPr lang="en-US" dirty="0" err="1"/>
              <a:t>packet_out.emit</a:t>
            </a:r>
            <a:r>
              <a:rPr lang="en-US" dirty="0"/>
              <a:t> with arguments that are structures and arrays into multiple calls, one for each field/element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2904"/>
          </a:xfrm>
        </p:spPr>
        <p:txBody>
          <a:bodyPr>
            <a:normAutofit fontScale="90000"/>
          </a:bodyPr>
          <a:lstStyle/>
          <a:p>
            <a:r>
              <a:rPr lang="en-US" dirty="0"/>
              <a:t>Mid-End: </a:t>
            </a:r>
            <a:r>
              <a:rPr lang="en-US" dirty="0" err="1"/>
              <a:t>EliminateTuples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CopyStructures</a:t>
            </a:r>
            <a:r>
              <a:rPr lang="en-US" dirty="0"/>
              <a:t>, </a:t>
            </a:r>
            <a:r>
              <a:rPr lang="en-US" dirty="0" err="1"/>
              <a:t>NestedStructs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SimplifyComparisons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7841" y="2370137"/>
            <a:ext cx="10515600" cy="4351338"/>
          </a:xfrm>
        </p:spPr>
        <p:txBody>
          <a:bodyPr/>
          <a:lstStyle/>
          <a:p>
            <a:r>
              <a:rPr lang="en-US" dirty="0"/>
              <a:t>Convert tuple&lt;&gt; types to structures</a:t>
            </a:r>
          </a:p>
          <a:p>
            <a:r>
              <a:rPr lang="en-US" dirty="0"/>
              <a:t>Convert structure assignments and comparisons to operations between the structure fields (including structure initializers)</a:t>
            </a:r>
          </a:p>
          <a:p>
            <a:r>
              <a:rPr lang="en-US" dirty="0"/>
              <a:t>Convert deeply nested structure types to simply-nested structures</a:t>
            </a:r>
          </a:p>
          <a:p>
            <a:pPr lvl="1"/>
            <a:r>
              <a:rPr lang="en-US" dirty="0"/>
              <a:t>But it cannot modify parameters to controls or parsers: these are part of</a:t>
            </a:r>
            <a:br>
              <a:rPr lang="en-US" dirty="0"/>
            </a:br>
            <a:r>
              <a:rPr lang="en-US" dirty="0"/>
              <a:t>the architecture APIs</a:t>
            </a:r>
          </a:p>
          <a:p>
            <a:r>
              <a:rPr lang="en-US" dirty="0"/>
              <a:t>In the end structures can only contain scalars, headers or stacks</a:t>
            </a:r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HandleNoMatch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c(T())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/>
              <a:t>Use a user-supplied policy to convert </a:t>
            </a:r>
            <a:r>
              <a:rPr lang="en-US" dirty="0" err="1"/>
              <a:t>enum</a:t>
            </a:r>
            <a:r>
              <a:rPr lang="en-US" dirty="0"/>
              <a:t> types to bit&lt;&gt; types</a:t>
            </a:r>
          </a:p>
          <a:p>
            <a:r>
              <a:rPr lang="en-US" dirty="0"/>
              <a:t>Does not convert </a:t>
            </a:r>
            <a:r>
              <a:rPr lang="en-US" dirty="0" err="1"/>
              <a:t>enums</a:t>
            </a:r>
            <a:r>
              <a:rPr lang="en-US" dirty="0"/>
              <a:t> that are part of the architecture specification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some temporary variables</a:t>
            </a:r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/>
              <a:t>Uses a user-supplied policy to checks that that there </a:t>
            </a:r>
            <a:br>
              <a:rPr lang="en-US" dirty="0"/>
            </a:br>
            <a:r>
              <a:rPr lang="en-US" dirty="0"/>
              <a:t>are no unknown table properties</a:t>
            </a:r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ParserLoopUnrolling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5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Attempts to remove cycles from parser graph</a:t>
            </a:r>
          </a:p>
          <a:p>
            <a:r>
              <a:rPr lang="en-US" dirty="0"/>
              <a:t>Based on a symbolic evaluation of the P4 program</a:t>
            </a:r>
          </a:p>
          <a:p>
            <a:r>
              <a:rPr lang="en-US" dirty="0"/>
              <a:t>[Not yet complete]</a:t>
            </a:r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/>
              <a:t>Convert assignment statements in control blocks into actions and action invocations</a:t>
            </a:r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all actions that are invoked directly into private tables that have only a default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Predication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targets that do not support conditionals in actions, it converts if statements in actions into ?: statements</a:t>
            </a:r>
          </a:p>
          <a:p>
            <a:r>
              <a:rPr lang="en-US" dirty="0"/>
              <a:t>May not always be possible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a = f(b);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e ? f(b) : a;</a:t>
            </a: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 definition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Architecture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Debugging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slice operations [</a:t>
            </a:r>
            <a:r>
              <a:rPr lang="en-US" dirty="0" err="1"/>
              <a:t>m,l</a:t>
            </a:r>
            <a:r>
              <a:rPr lang="en-US" dirty="0"/>
              <a:t>] on the left-hand side of an assignment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/>
              <a:t>On targets that do not support Boolean values, this pass can be used to convert all Boolean values that appear in select expressions and labels into bit&lt;1&gt; values</a:t>
            </a:r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there is just one case label, the select statement is eliminated.</a:t>
            </a:r>
          </a:p>
          <a:p>
            <a:r>
              <a:rPr lang="en-US" dirty="0"/>
              <a:t>If a case label appears after the default label, the case is unreachable and therefore eliminated.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1,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accept;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 }</a:t>
            </a: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architectures can only evaluate </a:t>
            </a:r>
            <a:r>
              <a:rPr lang="en-US" dirty="0" err="1"/>
              <a:t>table.apply</a:t>
            </a:r>
            <a:r>
              <a:rPr lang="en-US" dirty="0"/>
              <a:t>().hit expressions inside conditionals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63701"/>
            <a:ext cx="1774138" cy="1853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626"/>
          </a:xfrm>
        </p:spPr>
        <p:txBody>
          <a:bodyPr/>
          <a:lstStyle/>
          <a:p>
            <a:r>
              <a:rPr lang="en-US" dirty="0"/>
              <a:t>Makes sure that all properties that appear in tables are known</a:t>
            </a:r>
            <a:br>
              <a:rPr lang="en-US" dirty="0"/>
            </a:br>
            <a:r>
              <a:rPr lang="en-US" dirty="0"/>
              <a:t>by the current architecture (e.g., implementation)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B63EAE-2EF9-4A37-844D-ACF70D29A4FC}"/>
              </a:ext>
            </a:extLst>
          </p:cNvPr>
          <p:cNvSpPr txBox="1">
            <a:spLocks/>
          </p:cNvSpPr>
          <p:nvPr/>
        </p:nvSpPr>
        <p:spPr>
          <a:xfrm>
            <a:off x="838200" y="2886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SimplifyBitwise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DB645F-1422-47F9-92AC-31AFC680313C}"/>
              </a:ext>
            </a:extLst>
          </p:cNvPr>
          <p:cNvSpPr txBox="1">
            <a:spLocks/>
          </p:cNvSpPr>
          <p:nvPr/>
        </p:nvSpPr>
        <p:spPr>
          <a:xfrm>
            <a:off x="838200" y="4093736"/>
            <a:ext cx="105156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Optimizes some bitwise patterns (e.g. A &amp; C1 | b &amp; C2) with exclusive masks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CFE61-2101-460E-909E-3BED751F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1636" y="4481512"/>
            <a:ext cx="1761275" cy="17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/>
              <a:t>Low-level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Front-end and mid-end passes:</a:t>
            </a:r>
          </a:p>
          <a:p>
            <a:pPr lvl="1"/>
            <a:r>
              <a:rPr lang="en-US" dirty="0"/>
              <a:t>eliminate some IR constructs</a:t>
            </a:r>
          </a:p>
          <a:p>
            <a:pPr lvl="1"/>
            <a:r>
              <a:rPr lang="en-US" dirty="0"/>
              <a:t>optimize the IR for a “lower” cost</a:t>
            </a:r>
          </a:p>
          <a:p>
            <a:r>
              <a:rPr lang="en-US" dirty="0"/>
              <a:t>Resulting IR is still convertible to P4, but much simpler</a:t>
            </a:r>
          </a:p>
          <a:p>
            <a:pPr lvl="1"/>
            <a:r>
              <a:rPr lang="en-US" dirty="0"/>
              <a:t>After front-end:</a:t>
            </a:r>
          </a:p>
          <a:p>
            <a:pPr lvl="2"/>
            <a:r>
              <a:rPr lang="en-US" dirty="0"/>
              <a:t>Each declaration has a unique name</a:t>
            </a:r>
          </a:p>
          <a:p>
            <a:pPr lvl="2"/>
            <a:r>
              <a:rPr lang="en-US" dirty="0"/>
              <a:t>Each statement has a single “side-effect” (but can write to multiple left-values)</a:t>
            </a:r>
          </a:p>
          <a:p>
            <a:pPr lvl="2"/>
            <a:r>
              <a:rPr lang="en-US" dirty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variables exist</a:t>
            </a:r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declarations exist</a:t>
            </a:r>
          </a:p>
          <a:p>
            <a:pPr lvl="2"/>
            <a:r>
              <a:rPr lang="en-US" dirty="0"/>
              <a:t>No unused declarations, no unused assignments, no unreachable parser states</a:t>
            </a:r>
          </a:p>
          <a:p>
            <a:pPr lvl="2"/>
            <a:r>
              <a:rPr lang="en-US" dirty="0"/>
              <a:t>No divisions, modulo</a:t>
            </a:r>
          </a:p>
          <a:p>
            <a:pPr lvl="2"/>
            <a:r>
              <a:rPr lang="en-US" dirty="0"/>
              <a:t>No nested block statements; no empty statements</a:t>
            </a:r>
          </a:p>
          <a:p>
            <a:pPr lvl="1"/>
            <a:r>
              <a:rPr lang="en-US" dirty="0"/>
              <a:t>After mid-end (optional, depending on target):</a:t>
            </a:r>
          </a:p>
          <a:p>
            <a:pPr lvl="2"/>
            <a:r>
              <a:rPr lang="en-US" dirty="0"/>
              <a:t>Each action is used in only one table</a:t>
            </a:r>
          </a:p>
          <a:p>
            <a:pPr lvl="2"/>
            <a:r>
              <a:rPr lang="en-US" dirty="0"/>
              <a:t>No return and exit statements</a:t>
            </a:r>
          </a:p>
          <a:p>
            <a:pPr lvl="2"/>
            <a:r>
              <a:rPr lang="en-US" dirty="0"/>
              <a:t>No function, control and parser invocations – all are </a:t>
            </a:r>
            <a:r>
              <a:rPr lang="en-US" dirty="0" err="1"/>
              <a:t>inlined</a:t>
            </a:r>
            <a:endParaRPr lang="en-US" dirty="0"/>
          </a:p>
          <a:p>
            <a:pPr lvl="2"/>
            <a:r>
              <a:rPr lang="en-US" dirty="0"/>
              <a:t>No parser cycles – all are unrolled</a:t>
            </a:r>
          </a:p>
          <a:p>
            <a:pPr lvl="2"/>
            <a:r>
              <a:rPr lang="en-US" dirty="0"/>
              <a:t>No actions called from other actions</a:t>
            </a:r>
          </a:p>
          <a:p>
            <a:pPr lvl="2"/>
            <a:r>
              <a:rPr lang="en-US" dirty="0"/>
              <a:t>Actions have only control-plane parameters</a:t>
            </a:r>
          </a:p>
          <a:p>
            <a:pPr lvl="2"/>
            <a:r>
              <a:rPr lang="en-US" dirty="0"/>
              <a:t>No nested </a:t>
            </a:r>
            <a:r>
              <a:rPr lang="en-US" dirty="0" err="1"/>
              <a:t>struct</a:t>
            </a:r>
            <a:r>
              <a:rPr lang="en-US" dirty="0"/>
              <a:t> types, no </a:t>
            </a:r>
            <a:r>
              <a:rPr lang="en-US" dirty="0" err="1"/>
              <a:t>enum</a:t>
            </a:r>
            <a:r>
              <a:rPr lang="en-US" dirty="0"/>
              <a:t> types, no tuple types</a:t>
            </a:r>
          </a:p>
          <a:p>
            <a:pPr lvl="2"/>
            <a:r>
              <a:rPr lang="en-US" dirty="0"/>
              <a:t>All code in actions; all actions in tables</a:t>
            </a:r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back-ends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back-end</a:t>
            </a:r>
          </a:p>
          <a:p>
            <a:r>
              <a:rPr lang="en-US" dirty="0"/>
              <a:t>Used for testing the P4 front-ends and mid-ends</a:t>
            </a:r>
          </a:p>
          <a:p>
            <a:r>
              <a:rPr lang="en-US" dirty="0"/>
              <a:t>Contains a significant sample mid-end</a:t>
            </a:r>
          </a:p>
          <a:p>
            <a:r>
              <a:rPr lang="en-US" dirty="0"/>
              <a:t>Compile files and dump P4 representations</a:t>
            </a:r>
          </a:p>
          <a:p>
            <a:pPr lvl="1"/>
            <a:r>
              <a:rPr lang="en-US" dirty="0"/>
              <a:t>Works for both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/>
              <a:t>Testing the compiler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6118904"/>
          </a:xfrm>
        </p:spPr>
        <p:txBody>
          <a:bodyPr>
            <a:normAutofit/>
          </a:bodyPr>
          <a:lstStyle/>
          <a:p>
            <a:r>
              <a:rPr lang="en-US" dirty="0"/>
              <a:t>Dump program at various points and compare with reference</a:t>
            </a:r>
          </a:p>
          <a:p>
            <a:r>
              <a:rPr lang="en-US" dirty="0"/>
              <a:t>Compare expected compiler error messages (on incorrect programs)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Recompile P4 generated by compiler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ebpf_model.p4 programs using C in user-space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79750" y="474430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423882" y="477111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9" name="Right Arrow 78"/>
          <p:cNvSpPr/>
          <p:nvPr/>
        </p:nvSpPr>
        <p:spPr>
          <a:xfrm>
            <a:off x="3844190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629277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64969" y="47711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6118961" y="5162901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305452" y="5557431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BMv2 simulator</a:t>
            </a:r>
          </a:p>
        </p:txBody>
      </p:sp>
      <p:sp>
        <p:nvSpPr>
          <p:cNvPr id="84" name="Right Arrow 83"/>
          <p:cNvSpPr/>
          <p:nvPr/>
        </p:nvSpPr>
        <p:spPr>
          <a:xfrm>
            <a:off x="4877132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7290016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551834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545083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8" name="TextBox 87"/>
          <p:cNvSpPr txBox="1"/>
          <p:nvPr/>
        </p:nvSpPr>
        <p:spPr>
          <a:xfrm rot="16200000">
            <a:off x="8060961" y="5345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45083" y="4707929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expected</a:t>
            </a:r>
            <a:br>
              <a:rPr lang="en-US" dirty="0"/>
            </a:br>
            <a:r>
              <a:rPr lang="en-US" dirty="0"/>
              <a:t>packet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42AF81-9595-BA4F-9729-1599F122AA2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</a:t>
            </a:r>
            <a:r>
              <a:rPr lang="en-US" dirty="0"/>
              <a:t>: runs all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recheck</a:t>
            </a:r>
            <a:r>
              <a:rPr lang="en-US" dirty="0"/>
              <a:t>: runs all tests that have failed last time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check-bmv2</a:t>
            </a:r>
            <a:r>
              <a:rPr lang="en-US" dirty="0"/>
              <a:t>: run all bmv2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check-&lt;pattern&gt;</a:t>
            </a:r>
            <a:r>
              <a:rPr lang="en-US" dirty="0"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run tests that match this pattern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</a:t>
            </a:r>
            <a:r>
              <a:rPr lang="en-US" dirty="0"/>
              <a:t>: runs the code style checker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PTEST_REPLACE=1:</a:t>
            </a:r>
            <a:r>
              <a:rPr lang="en-US" dirty="0">
                <a:cs typeface="Consolas" panose="020B0609020204030204" pitchFamily="49" charset="0"/>
              </a:rPr>
              <a:t> runs tests and replaces all reference outputs. 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Use with great care</a:t>
            </a:r>
            <a:r>
              <a:rPr lang="en-US" dirty="0">
                <a:cs typeface="Consolas" panose="020B0609020204030204" pitchFamily="49" charset="0"/>
              </a:rPr>
              <a:t>, only if you have confirmed that the new reference outputs are all correct. See next slide about replacing individual reference outputs.</a:t>
            </a:r>
          </a:p>
        </p:txBody>
      </p:sp>
      <p:pic>
        <p:nvPicPr>
          <p:cNvPr id="4" name="Picture 3" descr="Multiple Choice &lt;strong&gt;Test&lt;/strong&gt; items: require &lt;strong&gt;test&lt;/strong&gt; takers to select an answe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3" y="606012"/>
            <a:ext cx="1885950" cy="17822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/>
              <a:t>Front-end: </a:t>
            </a:r>
          </a:p>
          <a:p>
            <a:pPr lvl="1"/>
            <a:r>
              <a:rPr lang="en-US" dirty="0"/>
              <a:t>Completely architecture-independent</a:t>
            </a:r>
          </a:p>
          <a:p>
            <a:pPr lvl="1"/>
            <a:r>
              <a:rPr lang="en-US" dirty="0"/>
              <a:t>Program validation, type checking</a:t>
            </a:r>
          </a:p>
          <a:p>
            <a:pPr lvl="1"/>
            <a:r>
              <a:rPr lang="en-US" dirty="0"/>
              <a:t>Architecture-independent lowering and optimizations</a:t>
            </a:r>
          </a:p>
          <a:p>
            <a:r>
              <a:rPr lang="en-US" dirty="0"/>
              <a:t>Mid-end: </a:t>
            </a:r>
          </a:p>
          <a:p>
            <a:pPr lvl="1"/>
            <a:r>
              <a:rPr lang="en-US" dirty="0"/>
              <a:t>architecture independent optimizations driven by architecture-dependent policies</a:t>
            </a:r>
          </a:p>
          <a:p>
            <a:pPr lvl="1"/>
            <a:r>
              <a:rPr lang="en-US" dirty="0"/>
              <a:t>Same base IR as front-end</a:t>
            </a:r>
          </a:p>
          <a:p>
            <a:r>
              <a:rPr lang="en-US" dirty="0"/>
              <a:t>Back-end:</a:t>
            </a:r>
          </a:p>
          <a:p>
            <a:pPr lvl="1"/>
            <a:r>
              <a:rPr lang="en-US" dirty="0"/>
              <a:t>Completely target-dependent</a:t>
            </a:r>
          </a:p>
          <a:p>
            <a:pPr lvl="1"/>
            <a:r>
              <a:rPr lang="en-US" dirty="0"/>
              <a:t>Resource allocation, code generation</a:t>
            </a:r>
          </a:p>
          <a:p>
            <a:pPr lvl="1"/>
            <a:r>
              <a:rPr lang="en-US" dirty="0"/>
              <a:t>Can use a custom 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failed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^FAIL: test-suite.log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FAIL: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–v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./tmpgI8qqh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–f</a:t>
            </a: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942" y="2548369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test in verbose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942" y="2918268"/>
            <a:ext cx="253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test temporary 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910" y="378007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Overwrite test reference outputs</a:t>
            </a:r>
          </a:p>
        </p:txBody>
      </p:sp>
      <p:pic>
        <p:nvPicPr>
          <p:cNvPr id="11" name="Picture 10" descr="My Biggest Participation #Fails (We All Make Mistakes) - MyA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9" y="538780"/>
            <a:ext cx="1220339" cy="11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3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that fail in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169" y="1825625"/>
            <a:ext cx="115382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Rerun test to save temporary files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/p4_16_samples/mytest-bmv2.p4.test –v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Executing  ./p4c-bm2-ss -o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Exit code  0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 for 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/p4_14_samples/bridge1.stf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cd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cs typeface="Consolas" panose="020B0609020204030204" pitchFamily="49" charset="0"/>
              </a:rPr>
              <a:t>Rerun the </a:t>
            </a:r>
            <a:r>
              <a:rPr lang="en-US" altLang="en-US" sz="1800" dirty="0" err="1">
                <a:cs typeface="Consolas" panose="020B0609020204030204" pitchFamily="49" charset="0"/>
              </a:rPr>
              <a:t>simple_switch</a:t>
            </a:r>
            <a:r>
              <a:rPr lang="en-US" altLang="en-US" sz="1800" dirty="0">
                <a:cs typeface="Consolas" panose="020B0609020204030204" pitchFamily="49" charset="0"/>
              </a:rPr>
              <a:t> simulator manually using the bmv2stf.py script: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../../backends/bmv2/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bmv2stf.py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–v ../bmv2/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\   ../../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/p4_16_samples/mytest-bmv2.stf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4" descr="CRVD Curved Display 42” Extra-Extra ancho | MadBoxpc.c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9804"/>
            <a:ext cx="2849479" cy="1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93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BMv2 back-end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p4c-bm2-ss</a:t>
            </a:r>
          </a:p>
          <a:p>
            <a:r>
              <a:rPr lang="en-US" dirty="0"/>
              <a:t>Target is the software switch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br>
              <a:rPr lang="en-US" dirty="0"/>
            </a:br>
            <a:r>
              <a:rPr lang="en-US" dirty="0"/>
              <a:t>implemented using BMv2 (Behavioral Model version 2)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https://github.com/p4lang/behavioral-model</a:t>
            </a:r>
            <a:endParaRPr lang="en-US" dirty="0"/>
          </a:p>
          <a:p>
            <a:r>
              <a:rPr lang="en-US" dirty="0"/>
              <a:t>Handles most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Converts program to a P4</a:t>
            </a:r>
            <a:r>
              <a:rPr lang="en-US" baseline="-25000" dirty="0"/>
              <a:t>16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Uses the v1model.p4 architecture</a:t>
            </a:r>
          </a:p>
          <a:p>
            <a:r>
              <a:rPr lang="en-US" dirty="0"/>
              <a:t>Can handle simple P4</a:t>
            </a:r>
            <a:r>
              <a:rPr lang="en-US" baseline="-25000" dirty="0"/>
              <a:t>16</a:t>
            </a:r>
            <a:r>
              <a:rPr lang="en-US" dirty="0"/>
              <a:t> programs written for the v1model.p4 architecture</a:t>
            </a:r>
          </a:p>
          <a:p>
            <a:r>
              <a:rPr lang="en-US" dirty="0"/>
              <a:t>Emits </a:t>
            </a:r>
            <a:r>
              <a:rPr lang="en-US" dirty="0" err="1"/>
              <a:t>json</a:t>
            </a:r>
            <a:r>
              <a:rPr lang="en-US" dirty="0"/>
              <a:t> that can be consumed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r>
              <a:rPr lang="en-US" dirty="0"/>
              <a:t> conversion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P4</a:t>
            </a:r>
            <a:r>
              <a:rPr lang="en-US" sz="2800" baseline="-25000" dirty="0">
                <a:solidFill>
                  <a:schemeClr val="tx1"/>
                </a:solidFill>
              </a:rPr>
              <a:t>14</a:t>
            </a:r>
            <a:r>
              <a:rPr lang="en-US" sz="2800" dirty="0">
                <a:solidFill>
                  <a:schemeClr val="tx1"/>
                </a:solidFill>
              </a:rPr>
              <a:t> to P4</a:t>
            </a:r>
            <a:r>
              <a:rPr lang="en-US" sz="2800" baseline="-25000" dirty="0">
                <a:solidFill>
                  <a:schemeClr val="tx1"/>
                </a:solidFill>
              </a:rPr>
              <a:t>16</a:t>
            </a:r>
            <a:r>
              <a:rPr lang="en-US" sz="2800" dirty="0">
                <a:solidFill>
                  <a:schemeClr val="tx1"/>
                </a:solidFill>
              </a:rPr>
              <a:t> converter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baseline="-25000" dirty="0">
                <a:solidFill>
                  <a:schemeClr val="tx1"/>
                </a:solidFill>
              </a:rPr>
              <a:t>14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i="0" baseline="-25000" dirty="0">
                <a:solidFill>
                  <a:schemeClr val="tx1"/>
                </a:solidFill>
              </a:rPr>
              <a:t>16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v1model.p4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the standard front-end.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BMv2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Packets 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Packets out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BMv2 back-end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run-bmv2-test.py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316"/>
            <a:ext cx="10515600" cy="777017"/>
          </a:xfrm>
        </p:spPr>
        <p:txBody>
          <a:bodyPr/>
          <a:lstStyle/>
          <a:p>
            <a:r>
              <a:rPr lang="en-US" dirty="0"/>
              <a:t>Simple test framework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port:2)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ex1 100 extra$0.h:0x25** act1(val:0x25)</a:t>
            </a: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test compare()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2 00000101 ******** **** 7f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0 00000101 00000202 0303 55 66 7777 88 00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3 00000202 ******** **** 07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2 00000202 00000303 0404 55 66 7777 88 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Sent packets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Packet contents in hex (prefix of contents for received packets)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8868" y="1477046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143671" y="1811949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 key field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Key value</a:t>
            </a:r>
            <a:br>
              <a:rPr lang="en-US"/>
            </a:br>
            <a:r>
              <a:rPr lang="en-US"/>
              <a:t>(</a:t>
            </a:r>
            <a:r>
              <a:rPr lang="en-US" dirty="0"/>
              <a:t>hex, bin or </a:t>
            </a:r>
            <a:r>
              <a:rPr lang="en-US" dirty="0" err="1"/>
              <a:t>oct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name</a:t>
            </a: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data</a:t>
            </a:r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don’t care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136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268E7E-6988-40EC-A43D-678233253396}"/>
              </a:ext>
            </a:extLst>
          </p:cNvPr>
          <p:cNvSpPr/>
          <p:nvPr/>
        </p:nvSpPr>
        <p:spPr>
          <a:xfrm>
            <a:off x="1674432" y="1060637"/>
            <a:ext cx="909811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Priority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41EB2-78C7-4650-8988-45A466E6EA8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2084317" y="1395540"/>
            <a:ext cx="45021" cy="806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switch.p4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largest public P4 program: see </a:t>
            </a:r>
            <a:r>
              <a:rPr lang="en-US" dirty="0">
                <a:hlinkClick r:id="rId2"/>
              </a:rPr>
              <a:t>https://github.com/p4lang/switch</a:t>
            </a:r>
            <a:endParaRPr lang="en-US" dirty="0"/>
          </a:p>
          <a:p>
            <a:r>
              <a:rPr lang="en-US" dirty="0"/>
              <a:t>Lots of available tests (PTF tests)</a:t>
            </a:r>
          </a:p>
          <a:p>
            <a:r>
              <a:rPr lang="en-US" dirty="0"/>
              <a:t>You use the new P4 compiler to generate a JSON file</a:t>
            </a:r>
          </a:p>
          <a:p>
            <a:r>
              <a:rPr lang="en-US" dirty="0"/>
              <a:t>You use the old P4 compiler to generate the control-plane APIs from the JSON</a:t>
            </a:r>
          </a:p>
          <a:p>
            <a:r>
              <a:rPr lang="en-US" dirty="0"/>
              <a:t>Modify the switch/p4-build/bmv2/</a:t>
            </a:r>
            <a:r>
              <a:rPr lang="en-US" dirty="0" err="1"/>
              <a:t>Makefile.am</a:t>
            </a:r>
            <a:r>
              <a:rPr lang="en-US" dirty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--p4-14 $(P4_PATH)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)/$(P4_NAME) --p4-prefix $(P4_PREFIX) 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</a:t>
            </a:r>
          </a:p>
          <a:p>
            <a:r>
              <a:rPr lang="en-US" dirty="0"/>
              <a:t>Make P4CNEW point to p4c-bm2-ss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Back-end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/>
              <a:t>Compiles programs written for ebpf_model.p4</a:t>
            </a:r>
          </a:p>
          <a:p>
            <a:r>
              <a:rPr lang="en-US" dirty="0"/>
              <a:t>Converts IR to a restricted subset of C, which can be further compiled using LLVM to </a:t>
            </a:r>
            <a:r>
              <a:rPr lang="en-US" dirty="0" err="1"/>
              <a:t>eBPF</a:t>
            </a:r>
            <a:endParaRPr lang="en-US" dirty="0"/>
          </a:p>
          <a:p>
            <a:r>
              <a:rPr lang="en-US" dirty="0"/>
              <a:t>Can be used to program the Linux kernel</a:t>
            </a:r>
          </a:p>
          <a:p>
            <a:r>
              <a:rPr lang="en-US" dirty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user-space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7699" y="3820055"/>
            <a:ext cx="2214513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compilable</a:t>
            </a:r>
            <a:r>
              <a:rPr lang="en-US" dirty="0"/>
              <a:t> to </a:t>
            </a:r>
            <a:r>
              <a:rPr lang="en-US" dirty="0" err="1"/>
              <a:t>eBPF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>
            <a:off x="4976166" y="4138465"/>
            <a:ext cx="2361533" cy="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  <a:p>
            <a:pPr algn="ctr"/>
            <a:r>
              <a:rPr lang="en-US" dirty="0"/>
              <a:t>(table management )</a:t>
            </a: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5249664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32876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139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4547327"/>
            <a:ext cx="1516698" cy="1129153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645727-6329-4E97-9E24-E1E38C0C0864}"/>
              </a:ext>
            </a:extLst>
          </p:cNvPr>
          <p:cNvSpPr/>
          <p:nvPr/>
        </p:nvSpPr>
        <p:spPr>
          <a:xfrm>
            <a:off x="7249887" y="2506436"/>
            <a:ext cx="2361382" cy="325900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0453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/>
              <a:t>Program parsing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semantics explicit (e.g. order side-effects)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Compile-time evaluation &amp; specialization</a:t>
            </a:r>
          </a:p>
          <a:p>
            <a:r>
              <a:rPr lang="en-US" dirty="0"/>
              <a:t>Conversion to P4 source</a:t>
            </a:r>
          </a:p>
          <a:p>
            <a:r>
              <a:rPr lang="en-US" dirty="0"/>
              <a:t>Deparser inference (for P4</a:t>
            </a:r>
            <a:r>
              <a:rPr lang="en-US" baseline="-25000" dirty="0"/>
              <a:t>14</a:t>
            </a:r>
            <a:r>
              <a:rPr lang="en-US" dirty="0"/>
              <a:t> programs)</a:t>
            </a:r>
          </a:p>
          <a:p>
            <a:pPr marL="0" indent="0">
              <a:buNone/>
            </a:pPr>
            <a:r>
              <a:rPr lang="en-US" dirty="0"/>
              <a:t>After the front-end the control-plane API is generated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kernel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274" y="5250014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 flipH="1">
            <a:off x="3562274" y="4138465"/>
            <a:ext cx="1413892" cy="1432337"/>
          </a:xfrm>
          <a:prstGeom prst="bentConnector5">
            <a:avLst>
              <a:gd name="adj1" fmla="val -16168"/>
              <a:gd name="adj2" fmla="val 57607"/>
              <a:gd name="adj3" fmla="val 1161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791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management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189251" y="3859559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3873710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3845408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188337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4575241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3870138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2751705"/>
          </a:xfrm>
          <a:prstGeom prst="bentConnector3">
            <a:avLst>
              <a:gd name="adj1" fmla="val 1732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3870138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4361189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2446818"/>
          </a:xfrm>
          <a:prstGeom prst="bentConnector4">
            <a:avLst>
              <a:gd name="adj1" fmla="val -3509"/>
              <a:gd name="adj2" fmla="val 1093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140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3815299"/>
            <a:ext cx="1516698" cy="456925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CE3DD6-B0CA-43A4-97BA-8D18B67595EC}"/>
              </a:ext>
            </a:extLst>
          </p:cNvPr>
          <p:cNvSpPr/>
          <p:nvPr/>
        </p:nvSpPr>
        <p:spPr>
          <a:xfrm>
            <a:off x="5534117" y="5269257"/>
            <a:ext cx="680132" cy="614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llvm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E719C-C4A4-47F7-8424-0929D56AB4E1}"/>
              </a:ext>
            </a:extLst>
          </p:cNvPr>
          <p:cNvSpPr/>
          <p:nvPr/>
        </p:nvSpPr>
        <p:spPr>
          <a:xfrm>
            <a:off x="7793065" y="5747835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r>
              <a:rPr lang="en-US" dirty="0"/>
              <a:t> Program</a:t>
            </a:r>
          </a:p>
        </p:txBody>
      </p:sp>
      <p:cxnSp>
        <p:nvCxnSpPr>
          <p:cNvPr id="39" name="Straight Arrow Connector 11">
            <a:extLst>
              <a:ext uri="{FF2B5EF4-FFF2-40B4-BE49-F238E27FC236}">
                <a16:creationId xmlns:a16="http://schemas.microsoft.com/office/drawing/2014/main" id="{AD606DBC-8B32-4516-A2FC-E63E6756F52D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4866058" y="5570802"/>
            <a:ext cx="668059" cy="55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1">
            <a:extLst>
              <a:ext uri="{FF2B5EF4-FFF2-40B4-BE49-F238E27FC236}">
                <a16:creationId xmlns:a16="http://schemas.microsoft.com/office/drawing/2014/main" id="{1BDE6510-8D07-489B-A688-8B079035AC2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14249" y="5576341"/>
            <a:ext cx="1578816" cy="4922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D41605-7A93-4934-BF79-12FF19915F73}"/>
              </a:ext>
            </a:extLst>
          </p:cNvPr>
          <p:cNvSpPr/>
          <p:nvPr/>
        </p:nvSpPr>
        <p:spPr>
          <a:xfrm>
            <a:off x="7249887" y="5293768"/>
            <a:ext cx="2361382" cy="14989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D0ED8C-2364-4FE5-A937-4A19409FB6A8}"/>
              </a:ext>
            </a:extLst>
          </p:cNvPr>
          <p:cNvSpPr txBox="1"/>
          <p:nvPr/>
        </p:nvSpPr>
        <p:spPr>
          <a:xfrm>
            <a:off x="8877037" y="6370777"/>
            <a:ext cx="7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6070D-EAEE-4A89-A3FD-F1E945866F64}"/>
              </a:ext>
            </a:extLst>
          </p:cNvPr>
          <p:cNvSpPr/>
          <p:nvPr/>
        </p:nvSpPr>
        <p:spPr>
          <a:xfrm>
            <a:off x="7496869" y="5207691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022636-A066-4DFB-A09E-2E1BBD0B4830}"/>
              </a:ext>
            </a:extLst>
          </p:cNvPr>
          <p:cNvSpPr/>
          <p:nvPr/>
        </p:nvSpPr>
        <p:spPr>
          <a:xfrm>
            <a:off x="8779489" y="5218100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0715B5-D374-4E95-BE46-A7DBECB4FEBD}"/>
              </a:ext>
            </a:extLst>
          </p:cNvPr>
          <p:cNvSpPr/>
          <p:nvPr/>
        </p:nvSpPr>
        <p:spPr>
          <a:xfrm rot="5400000">
            <a:off x="7431592" y="4599151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7B5F191-C5C8-4BF8-AB45-8B9D9FC83E10}"/>
              </a:ext>
            </a:extLst>
          </p:cNvPr>
          <p:cNvSpPr/>
          <p:nvPr/>
        </p:nvSpPr>
        <p:spPr>
          <a:xfrm rot="16200000">
            <a:off x="8488309" y="4599152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6C429A-C628-44E7-92C1-B3698B951DE1}"/>
              </a:ext>
            </a:extLst>
          </p:cNvPr>
          <p:cNvSpPr/>
          <p:nvPr/>
        </p:nvSpPr>
        <p:spPr>
          <a:xfrm rot="5400000">
            <a:off x="7810461" y="5430443"/>
            <a:ext cx="298231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61BD52D-88CE-4747-AE52-CB7C2B1B732D}"/>
              </a:ext>
            </a:extLst>
          </p:cNvPr>
          <p:cNvSpPr/>
          <p:nvPr/>
        </p:nvSpPr>
        <p:spPr>
          <a:xfrm rot="16200000">
            <a:off x="8735132" y="5436535"/>
            <a:ext cx="298232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58C91A-4333-4416-AAEA-18DD4B59A167}"/>
              </a:ext>
            </a:extLst>
          </p:cNvPr>
          <p:cNvSpPr/>
          <p:nvPr/>
        </p:nvSpPr>
        <p:spPr>
          <a:xfrm rot="5400000">
            <a:off x="8252566" y="3474107"/>
            <a:ext cx="391856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E0E63F8-70F9-413C-B96F-D1EFD85C4A47}"/>
              </a:ext>
            </a:extLst>
          </p:cNvPr>
          <p:cNvSpPr/>
          <p:nvPr/>
        </p:nvSpPr>
        <p:spPr>
          <a:xfrm rot="5400000">
            <a:off x="7718464" y="4859158"/>
            <a:ext cx="145298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40270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/>
              <a:t>Mid-end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/>
              <a:t>Mid-end is different for each target</a:t>
            </a:r>
          </a:p>
          <a:p>
            <a:r>
              <a:rPr lang="en-US" dirty="0"/>
              <a:t>Assembled from a library of existing passes</a:t>
            </a:r>
          </a:p>
          <a:p>
            <a:pPr lvl="1"/>
            <a:r>
              <a:rPr lang="en-US" dirty="0"/>
              <a:t>Optimizations</a:t>
            </a:r>
          </a:p>
          <a:p>
            <a:pPr lvl="1"/>
            <a:r>
              <a:rPr lang="en-US" dirty="0"/>
              <a:t>Create actions / tables from statements and actions</a:t>
            </a:r>
          </a:p>
          <a:p>
            <a:pPr lvl="1"/>
            <a:r>
              <a:rPr lang="en-US" dirty="0"/>
              <a:t>Eliminate tuple and </a:t>
            </a:r>
            <a:r>
              <a:rPr lang="en-US" dirty="0" err="1"/>
              <a:t>enum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Predicate code (convert ifs to ?:)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Target-specific</a:t>
            </a:r>
          </a:p>
          <a:p>
            <a:r>
              <a:rPr lang="en-US" dirty="0"/>
              <a:t>Can backtrack, even back into mid-end</a:t>
            </a:r>
            <a:br>
              <a:rPr lang="en-US" dirty="0"/>
            </a:br>
            <a:r>
              <a:rPr lang="en-US" dirty="0"/>
              <a:t>(allows early passes to remake bad decisions)</a:t>
            </a:r>
          </a:p>
          <a:p>
            <a:r>
              <a:rPr lang="en-US" dirty="0"/>
              <a:t>Lower code further to remove idioms not supported by target</a:t>
            </a:r>
          </a:p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Table allocation and placement</a:t>
            </a:r>
          </a:p>
          <a:p>
            <a:pPr lvl="1"/>
            <a:r>
              <a:rPr lang="en-US" dirty="0"/>
              <a:t>Register allocation</a:t>
            </a:r>
          </a:p>
          <a:p>
            <a:pPr lvl="1"/>
            <a:r>
              <a:rPr lang="en-US" dirty="0"/>
              <a:t>Parser timing and control</a:t>
            </a:r>
          </a:p>
          <a:p>
            <a:pPr lvl="1"/>
            <a:r>
              <a:rPr lang="en-US" dirty="0"/>
              <a:t>Allocate “extern” resources</a:t>
            </a:r>
          </a:p>
          <a:p>
            <a:r>
              <a:rPr lang="en-US" dirty="0"/>
              <a:t>Target specific optimizations</a:t>
            </a:r>
          </a:p>
          <a:p>
            <a:r>
              <a:rPr lang="en-US" dirty="0"/>
              <a:t>Code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/>
              <a:t>Common infrastructure for all compiler passes</a:t>
            </a:r>
          </a:p>
          <a:p>
            <a:pPr lvl="1"/>
            <a:r>
              <a:rPr lang="en-US" dirty="0"/>
              <a:t>Same IR and visitor base classes</a:t>
            </a:r>
          </a:p>
          <a:p>
            <a:pPr lvl="1"/>
            <a:r>
              <a:rPr lang="en-US" dirty="0"/>
              <a:t>Common utilities (error reporting, collections, strings, etc.)</a:t>
            </a:r>
          </a:p>
          <a:p>
            <a:r>
              <a:rPr lang="en-US" dirty="0"/>
              <a:t>C++11, using garbage-collection (-</a:t>
            </a:r>
            <a:r>
              <a:rPr lang="en-US" dirty="0" err="1"/>
              <a:t>lgc</a:t>
            </a:r>
            <a:r>
              <a:rPr lang="en-US" dirty="0"/>
              <a:t>)</a:t>
            </a:r>
          </a:p>
          <a:p>
            <a:r>
              <a:rPr lang="en-US" dirty="0"/>
              <a:t>Clean separation between front-end, mid-end and back-end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mid+back-ends</a:t>
            </a:r>
            <a:r>
              <a:rPr lang="en-US" dirty="0"/>
              <a:t> can be added easily</a:t>
            </a:r>
          </a:p>
          <a:p>
            <a:r>
              <a:rPr lang="en-US" dirty="0"/>
              <a:t>IR can be extended (front-end and back-end may have different IRs)</a:t>
            </a:r>
          </a:p>
          <a:p>
            <a:r>
              <a:rPr lang="en-US" dirty="0"/>
              <a:t>IR can be serialized to/from JSON</a:t>
            </a:r>
          </a:p>
          <a:p>
            <a:r>
              <a:rPr lang="en-US" dirty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B2B276D-BE6F-4733-A58F-574581C420A0}"/>
              </a:ext>
            </a:extLst>
          </p:cNvPr>
          <p:cNvSpPr/>
          <p:nvPr/>
        </p:nvSpPr>
        <p:spPr>
          <a:xfrm>
            <a:off x="882033" y="2226365"/>
            <a:ext cx="2937394" cy="28045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Syntactic sugar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E8D2-9AEE-457E-BB7E-DF00D4D6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Language Layered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083EA-EEB1-43EB-A98A-7199BC18D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2844" y="71916"/>
            <a:ext cx="2294918" cy="2504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F044-4355-4F89-8902-A6A70CB3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21547B-49DB-4564-9496-690314E13DE3}"/>
              </a:ext>
            </a:extLst>
          </p:cNvPr>
          <p:cNvSpPr/>
          <p:nvPr/>
        </p:nvSpPr>
        <p:spPr>
          <a:xfrm>
            <a:off x="1608402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E2B816-20D2-4905-B8D7-F3A241331514}"/>
              </a:ext>
            </a:extLst>
          </p:cNvPr>
          <p:cNvSpPr/>
          <p:nvPr/>
        </p:nvSpPr>
        <p:spPr>
          <a:xfrm>
            <a:off x="4055166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Front-end/</a:t>
            </a:r>
            <a:br>
              <a:rPr lang="en-US" dirty="0"/>
            </a:br>
            <a:r>
              <a:rPr lang="en-US" dirty="0"/>
              <a:t>mid-end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0B39DA-226E-4DB0-A871-582A2A893365}"/>
              </a:ext>
            </a:extLst>
          </p:cNvPr>
          <p:cNvSpPr/>
          <p:nvPr/>
        </p:nvSpPr>
        <p:spPr>
          <a:xfrm>
            <a:off x="5801653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FF8A02-4273-4128-B05D-E1A69B47045F}"/>
              </a:ext>
            </a:extLst>
          </p:cNvPr>
          <p:cNvSpPr/>
          <p:nvPr/>
        </p:nvSpPr>
        <p:spPr>
          <a:xfrm>
            <a:off x="7522048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BA2D17D-8662-4220-AD07-197463DAE887}"/>
              </a:ext>
            </a:extLst>
          </p:cNvPr>
          <p:cNvSpPr/>
          <p:nvPr/>
        </p:nvSpPr>
        <p:spPr>
          <a:xfrm>
            <a:off x="9305523" y="3017818"/>
            <a:ext cx="2072794" cy="1285253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A8BD4-1A51-40EE-807E-5F87838AD87A}"/>
              </a:ext>
            </a:extLst>
          </p:cNvPr>
          <p:cNvSpPr txBox="1"/>
          <p:nvPr/>
        </p:nvSpPr>
        <p:spPr>
          <a:xfrm>
            <a:off x="270344" y="5139947"/>
            <a:ext cx="115666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language constructs are eliminated entirely in the front-end/mid-end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Syntactic sugar constructs are thus </a:t>
            </a:r>
            <a:r>
              <a:rPr lang="en-US" sz="2800"/>
              <a:t>automatically supported by all back-ends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747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/>
              <a:t>Additional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/>
              <a:t>All documentation is in the source tree</a:t>
            </a:r>
          </a:p>
          <a:p>
            <a:r>
              <a:rPr lang="en-US" dirty="0"/>
              <a:t>Source files are commented with </a:t>
            </a:r>
            <a:r>
              <a:rPr lang="en-US" dirty="0" err="1"/>
              <a:t>doxygen</a:t>
            </a:r>
            <a:endParaRPr lang="en-US" dirty="0"/>
          </a:p>
          <a:p>
            <a:r>
              <a:rPr lang="en-US" dirty="0"/>
              <a:t>Root of the documentation is in the docs/ folder of the source tree</a:t>
            </a:r>
          </a:p>
          <a:p>
            <a:r>
              <a:rPr lang="en-US" dirty="0"/>
              <a:t>Provides links to other documentation files</a:t>
            </a:r>
          </a:p>
          <a:p>
            <a:r>
              <a:rPr lang="en-US" dirty="0"/>
              <a:t>Each back-end can have additional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compiler for P4</a:t>
            </a:r>
            <a:r>
              <a:rPr lang="en-US" baseline="-25000" dirty="0"/>
              <a:t>16</a:t>
            </a:r>
          </a:p>
          <a:p>
            <a:r>
              <a:rPr lang="en-US" dirty="0"/>
              <a:t>P4 = a language for programmable networks; see </a:t>
            </a:r>
            <a:r>
              <a:rPr lang="en-US" dirty="0">
                <a:hlinkClick r:id="rId2"/>
              </a:rPr>
              <a:t>http://p4.org</a:t>
            </a:r>
            <a:endParaRPr lang="en-US" dirty="0"/>
          </a:p>
          <a:p>
            <a:r>
              <a:rPr lang="en-US" dirty="0"/>
              <a:t>Compiles both P4</a:t>
            </a:r>
            <a:r>
              <a:rPr lang="en-US" baseline="-25000" dirty="0"/>
              <a:t>14</a:t>
            </a:r>
            <a:r>
              <a:rPr lang="en-US" dirty="0"/>
              <a:t> (i.e., P4 v1.0 and P4 v1.1) and P4</a:t>
            </a:r>
            <a:r>
              <a:rPr lang="en-US" baseline="-25000" dirty="0"/>
              <a:t>16</a:t>
            </a:r>
            <a:r>
              <a:rPr lang="en-US" dirty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/>
              <a:t>Apache 2 license, open-source, reference implementation</a:t>
            </a:r>
          </a:p>
          <a:p>
            <a:r>
              <a:rPr lang="en-US" dirty="0">
                <a:hlinkClick r:id="rId4" action="ppaction://hlinkfile"/>
              </a:rPr>
              <a:t>http//github.com/p4lang/p4c</a:t>
            </a:r>
            <a:endParaRPr lang="en-US" dirty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Organization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/>
              <a:t>Required software is described in README.md</a:t>
            </a:r>
          </a:p>
          <a:p>
            <a:pPr lvl="1"/>
            <a:r>
              <a:rPr lang="en-US" dirty="0"/>
              <a:t>Need a U*X system (Linux or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build: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check –j4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IR definition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ir.</a:t>
            </a:r>
            <a:r>
              <a:rPr lang="en-US" dirty="0"/>
              <a:t>*</a:t>
            </a:r>
          </a:p>
          <a:p>
            <a:pPr algn="ctr"/>
            <a:r>
              <a:rPr lang="en-US" dirty="0"/>
              <a:t>visitor.*</a:t>
            </a:r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and visitor </a:t>
            </a:r>
            <a:br>
              <a:rPr lang="en-US" dirty="0"/>
            </a:br>
            <a:r>
              <a:rPr lang="en-US" dirty="0"/>
              <a:t>C++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backend.</a:t>
            </a:r>
            <a:br>
              <a:rPr lang="en-US" dirty="0"/>
            </a:br>
            <a:r>
              <a:rPr lang="en-US" dirty="0" err="1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compiler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libp4c</a:t>
            </a:r>
            <a:br>
              <a:rPr lang="en-US" dirty="0"/>
            </a:br>
            <a:r>
              <a:rPr lang="en-US" dirty="0" err="1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v1lexer.ll, </a:t>
            </a:r>
            <a:br>
              <a:rPr lang="en-US" dirty="0"/>
            </a:br>
            <a:r>
              <a:rPr lang="en-US" dirty="0"/>
              <a:t>v1parser.ypp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flex</a:t>
            </a:r>
            <a:br>
              <a:rPr lang="en-US"/>
            </a:br>
            <a:r>
              <a:rPr lang="en-US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p4lexer.ll, </a:t>
            </a:r>
            <a:br>
              <a:rPr lang="en-US" dirty="0"/>
            </a:br>
            <a:r>
              <a:rPr lang="en-US" dirty="0"/>
              <a:t>p4parser.ypp</a:t>
            </a:r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midend</a:t>
            </a:r>
            <a:endParaRPr lang="en-US" dirty="0"/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16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14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v1</a:t>
            </a:r>
            <a:br>
              <a:rPr lang="en-US" sz="2000" dirty="0"/>
            </a:br>
            <a:r>
              <a:rPr lang="en-US" sz="2000" dirty="0"/>
              <a:t>IR</a:t>
            </a:r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frontend</a:t>
            </a:r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ebpf</a:t>
            </a:r>
            <a:endParaRPr lang="en-US" sz="2400" dirty="0"/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</a:t>
            </a:r>
            <a:br>
              <a:rPr lang="en-US" sz="2400" dirty="0"/>
            </a:br>
            <a:r>
              <a:rPr lang="en-US" sz="2400" dirty="0"/>
              <a:t>own</a:t>
            </a:r>
            <a:br>
              <a:rPr lang="en-US" sz="2400" dirty="0"/>
            </a:br>
            <a:r>
              <a:rPr lang="en-US" sz="2400" dirty="0"/>
              <a:t>backend</a:t>
            </a:r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</a:t>
            </a:r>
            <a:br>
              <a:rPr lang="en-US" dirty="0"/>
            </a:br>
            <a:r>
              <a:rPr lang="en-US" dirty="0"/>
              <a:t>specific</a:t>
            </a:r>
          </a:p>
          <a:p>
            <a:r>
              <a:rPr lang="en-US" dirty="0"/>
              <a:t>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BMv2</a:t>
            </a:r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7AD71-8552-45AE-861D-B5A5530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127702"/>
            <a:ext cx="8153063" cy="6730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843548"/>
            <a:ext cx="11541914" cy="4858466"/>
          </a:xfrm>
        </p:spPr>
        <p:txBody>
          <a:bodyPr>
            <a:normAutofit/>
          </a:bodyPr>
          <a:lstStyle/>
          <a:p>
            <a:r>
              <a:rPr lang="en-US" sz="3800" dirty="0"/>
              <a:t>Using </a:t>
            </a:r>
            <a:r>
              <a:rPr lang="en-US" sz="3800" dirty="0" err="1"/>
              <a:t>CMake</a:t>
            </a:r>
            <a:endParaRPr lang="en-US" sz="3800" dirty="0"/>
          </a:p>
          <a:p>
            <a:r>
              <a:rPr lang="en-US" sz="3800" dirty="0"/>
              <a:t>We are not using recursive </a:t>
            </a:r>
            <a:r>
              <a:rPr lang="en-US" sz="3800" dirty="0" err="1"/>
              <a:t>Makefiles</a:t>
            </a:r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edited by humans are all called CMakeLists.txt</a:t>
            </a:r>
          </a:p>
          <a:p>
            <a:r>
              <a:rPr lang="en-US" sz="3800" dirty="0">
                <a:ea typeface="Consolas" charset="0"/>
                <a:cs typeface="Consolas" charset="0"/>
              </a:rPr>
              <a:t>There are multiple files, in various folders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A5607-DB25-40AB-B49F-9E2E768F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27" y="155986"/>
            <a:ext cx="3905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464" y="218260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Special trick for compiling C++ programs</a:t>
            </a:r>
          </a:p>
          <a:p>
            <a:r>
              <a:rPr lang="en-US" sz="3200" dirty="0"/>
              <a:t>Compiles together many files, and saves times on headers</a:t>
            </a:r>
          </a:p>
          <a:p>
            <a:r>
              <a:rPr lang="en-US" sz="3200" dirty="0"/>
              <a:t>Invoked from the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bootstrap.sh</a:t>
            </a:r>
            <a:r>
              <a:rPr lang="en-US" sz="3200" dirty="0"/>
              <a:t> script</a:t>
            </a:r>
          </a:p>
          <a:p>
            <a:r>
              <a:rPr lang="en-US" sz="3200" dirty="0"/>
              <a:t>Generates a custom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en-US" sz="3200" dirty="0"/>
              <a:t> from all other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/>
              <a:t>Created by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sz="3200" dirty="0"/>
              <a:t>You can mostly ignore it</a:t>
            </a:r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create a new back-end?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your code in a separate repository</a:t>
            </a:r>
          </a:p>
          <a:p>
            <a:r>
              <a:rPr lang="en-US" dirty="0"/>
              <a:t>Create a </a:t>
            </a:r>
            <a:r>
              <a:rPr lang="en-US" dirty="0" err="1"/>
              <a:t>symlink</a:t>
            </a:r>
            <a:r>
              <a:rPr lang="en-US" dirty="0"/>
              <a:t> to your code in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/>
              <a:t>Files you have to provide: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CMakeLists.txt </a:t>
            </a:r>
            <a:r>
              <a:rPr lang="en-US" dirty="0"/>
              <a:t>– included in compiler top-level </a:t>
            </a:r>
            <a:r>
              <a:rPr lang="en-US" dirty="0" err="1"/>
              <a:t>makefile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You can extend the IR (add new *.def files)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docs/ folder for coding standards</a:t>
            </a:r>
          </a:p>
          <a:p>
            <a:r>
              <a:rPr lang="en-US" dirty="0"/>
              <a:t>Modified Google C++ coding guidelines</a:t>
            </a:r>
          </a:p>
          <a:p>
            <a:r>
              <a:rPr lang="en-US" dirty="0"/>
              <a:t>Google’s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/>
              <a:t> with our customized rules (in tools/)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will report all errors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/>
              <a:t>will also invoke </a:t>
            </a:r>
            <a:r>
              <a:rPr lang="en-US" dirty="0" err="1"/>
              <a:t>cpplint</a:t>
            </a:r>
            <a:endParaRPr lang="en-US" dirty="0"/>
          </a:p>
          <a:p>
            <a:r>
              <a:rPr lang="en-US" dirty="0"/>
              <a:t>To inhibit an error you can use in your code // NOLINT</a:t>
            </a:r>
          </a:p>
          <a:p>
            <a:pPr lvl="1"/>
            <a:r>
              <a:rPr lang="en-US" dirty="0"/>
              <a:t>But don’t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and Visitors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ir.h</a:t>
            </a:r>
            <a:r>
              <a:rPr lang="en-US" dirty="0"/>
              <a:t> and </a:t>
            </a:r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Compiler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/>
              <a:t>Support current and future versions of P4</a:t>
            </a:r>
          </a:p>
          <a:p>
            <a:r>
              <a:rPr lang="en-US" dirty="0"/>
              <a:t>Support multiple back-ends</a:t>
            </a:r>
          </a:p>
          <a:p>
            <a:pPr lvl="1"/>
            <a:r>
              <a:rPr lang="en-US" dirty="0"/>
              <a:t>Generate code for ASICs, NICs, FPGAs, software switches and other targets</a:t>
            </a:r>
          </a:p>
          <a:p>
            <a:r>
              <a:rPr lang="en-US" dirty="0"/>
              <a:t>Provide support for other tools (debuggers, IDEs, control-plane, etc.)</a:t>
            </a:r>
          </a:p>
          <a:p>
            <a:r>
              <a:rPr lang="en-US" dirty="0"/>
              <a:t>Open-source front-end</a:t>
            </a:r>
          </a:p>
          <a:p>
            <a:r>
              <a:rPr lang="en-US" dirty="0"/>
              <a:t>Extensible architecture (easy to add new passes and optimizations)</a:t>
            </a:r>
          </a:p>
          <a:p>
            <a:r>
              <a:rPr lang="en-US" dirty="0"/>
              <a:t>Use modern compiler techniques </a:t>
            </a:r>
            <a:br>
              <a:rPr lang="en-US" dirty="0"/>
            </a:br>
            <a:r>
              <a:rPr lang="en-US" dirty="0"/>
              <a:t>(immutable IR, visitor patterns, strong type checking, etc.)</a:t>
            </a:r>
          </a:p>
          <a:p>
            <a:r>
              <a:rPr lang="en-US" dirty="0"/>
              <a:t>Comprehensive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Can share IR objects safely</a:t>
            </a:r>
          </a:p>
          <a:p>
            <a:pPr lvl="1"/>
            <a:r>
              <a:rPr lang="en-US" dirty="0"/>
              <a:t>Even in a multi-threaded environment</a:t>
            </a:r>
          </a:p>
          <a:p>
            <a:pPr lvl="1"/>
            <a:r>
              <a:rPr lang="en-US" dirty="0"/>
              <a:t>You cannot corrupt someone else’s state</a:t>
            </a:r>
          </a:p>
          <a:p>
            <a:r>
              <a:rPr lang="en-US" dirty="0"/>
              <a:t>Strongly-typed (hard to build incorrect programs)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</a:t>
            </a:r>
            <a:r>
              <a:rPr lang="en-US" dirty="0" err="1"/>
              <a:t>dags</a:t>
            </a:r>
            <a:r>
              <a:rPr lang="en-US" dirty="0"/>
              <a:t> can be reused</a:t>
            </a:r>
          </a:p>
          <a:p>
            <a:pPr lvl="2"/>
            <a:r>
              <a:rPr lang="en-US" dirty="0"/>
              <a:t>in practice this happens rarely</a:t>
            </a:r>
          </a:p>
          <a:p>
            <a:r>
              <a:rPr lang="en-US" dirty="0"/>
              <a:t>Manipulated almost exclusively by visitors</a:t>
            </a:r>
          </a:p>
          <a:p>
            <a:r>
              <a:rPr lang="en-US" dirty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&lt;=&gt;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/>
              <a:t>Front-end and mid-end maintain invariant that IR</a:t>
            </a:r>
            <a:br>
              <a:rPr lang="en-US" sz="3200" dirty="0"/>
            </a:br>
            <a:r>
              <a:rPr lang="en-US" sz="3200" dirty="0"/>
              <a:t> is always serializable to a P4 program</a:t>
            </a:r>
          </a:p>
          <a:p>
            <a:r>
              <a:rPr lang="en-US" sz="3200" dirty="0"/>
              <a:t>Simplifies debugging and testing</a:t>
            </a:r>
          </a:p>
          <a:p>
            <a:pPr lvl="1"/>
            <a:r>
              <a:rPr lang="en-US" sz="2800" dirty="0"/>
              <a:t>Easy to read the IR: just generate and read P4</a:t>
            </a:r>
          </a:p>
          <a:p>
            <a:pPr lvl="1"/>
            <a:r>
              <a:rPr lang="en-US" sz="2800" dirty="0"/>
              <a:t>Easy to compare generated IR with reference (testing)</a:t>
            </a:r>
          </a:p>
          <a:p>
            <a:pPr lvl="1"/>
            <a:r>
              <a:rPr lang="en-US" sz="2800" dirty="0"/>
              <a:t>Compiler can self-validate (re-compile generated code)</a:t>
            </a:r>
          </a:p>
          <a:p>
            <a:pPr lvl="1"/>
            <a:r>
              <a:rPr lang="en-US" sz="2800" dirty="0"/>
              <a:t>Dumped P4 can contain IR representation as comments</a:t>
            </a:r>
            <a:br>
              <a:rPr lang="en-US" sz="2800" dirty="0"/>
            </a:br>
            <a:r>
              <a:rPr lang="en-US" sz="2800" dirty="0"/>
              <a:t>Use compiler flags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/>
              <a:t>IR always maintains source-level position</a:t>
            </a:r>
          </a:p>
          <a:p>
            <a:pPr lvl="1"/>
            <a:r>
              <a:rPr lang="en-US" sz="2800" dirty="0"/>
              <a:t>can emit nice error message anywhere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Visitor_pattern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 classes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manipulations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(visitors)</a:t>
            </a: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Auto-generated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Write only what</a:t>
            </a:r>
            <a:br>
              <a:rPr lang="en-US" i="1" dirty="0"/>
            </a:br>
            <a:r>
              <a:rPr lang="en-US" i="1" dirty="0"/>
              <a:t>you need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kinds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13324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visitor that does not modify any IR nodes, 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4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/>
              <a:t>IR definition files = Java-like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 hierarchy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Interfaces (pure virtual bases)</a:t>
            </a:r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/>
              <a:t>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 169 concrete classes, 24 abstract classes, 10 interfaces</a:t>
            </a:r>
          </a:p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(v1.def – 38 classes) and P4</a:t>
            </a:r>
            <a:r>
              <a:rPr lang="en-US" baseline="-25000" dirty="0"/>
              <a:t>16</a:t>
            </a:r>
            <a:r>
              <a:rPr lang="en-US" dirty="0"/>
              <a:t> (all other *.</a:t>
            </a:r>
            <a:r>
              <a:rPr lang="en-US" dirty="0" err="1"/>
              <a:t>def</a:t>
            </a:r>
            <a:r>
              <a:rPr lang="en-US" dirty="0"/>
              <a:t>)</a:t>
            </a:r>
          </a:p>
          <a:p>
            <a:r>
              <a:rPr lang="en-US" dirty="0"/>
              <a:t>Few classes in common to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  <a:p>
            <a:r>
              <a:rPr lang="en-US" dirty="0"/>
              <a:t>Java-like inheritance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 base virtual class</a:t>
            </a:r>
          </a:p>
          <a:p>
            <a:pPr lvl="1"/>
            <a:r>
              <a:rPr lang="en-US" dirty="0"/>
              <a:t>All IR classes descend from Node (</a:t>
            </a:r>
            <a:r>
              <a:rPr lang="en-US" dirty="0" err="1"/>
              <a:t>node.cpp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nodes may implement multiple interfaces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IDeclaration</a:t>
            </a:r>
            <a:r>
              <a:rPr lang="en-US" dirty="0"/>
              <a:t> and </a:t>
            </a:r>
            <a:r>
              <a:rPr lang="en-US" dirty="0" err="1"/>
              <a:t>INamespace</a:t>
            </a:r>
            <a:endParaRPr lang="en-US" dirty="0"/>
          </a:p>
          <a:p>
            <a:r>
              <a:rPr lang="en-US" dirty="0"/>
              <a:t>Core abstract classes</a:t>
            </a:r>
          </a:p>
          <a:p>
            <a:pPr lvl="1"/>
            <a:r>
              <a:rPr lang="en-US" dirty="0"/>
              <a:t>Expression – base class for all expressions</a:t>
            </a:r>
          </a:p>
          <a:p>
            <a:pPr lvl="1"/>
            <a:r>
              <a:rPr lang="en-US" dirty="0"/>
              <a:t>Type – base class for all types</a:t>
            </a:r>
          </a:p>
          <a:p>
            <a:pPr lvl="1"/>
            <a:r>
              <a:rPr lang="en-US" dirty="0"/>
              <a:t>Statement – base class for all statements</a:t>
            </a:r>
          </a:p>
          <a:p>
            <a:pPr lvl="1"/>
            <a:r>
              <a:rPr lang="en-US" dirty="0"/>
              <a:t>Declaration – base class for many declarations</a:t>
            </a:r>
          </a:p>
          <a:p>
            <a:pPr lvl="1"/>
            <a:r>
              <a:rPr lang="en-US" dirty="0" err="1"/>
              <a:t>Type_Declaration</a:t>
            </a:r>
            <a:r>
              <a:rPr lang="en-US" dirty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/>
              <a:t>Learning the IR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r>
              <a:rPr lang="en-US" i="1" dirty="0"/>
              <a:t>Front-end and mid-end passes can all dump IR back as P4 source</a:t>
            </a:r>
            <a:br>
              <a:rPr lang="en-US" i="1" dirty="0"/>
            </a:br>
            <a:r>
              <a:rPr lang="en-US" i="1" dirty="0"/>
              <a:t>with IR as comments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&lt;IndexedVector&lt;Node&gt;&gt;(18275) */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&lt;Type_Struct&gt;(15)struct Version */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struct Version {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&lt;StructField&gt;(10)major/0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&lt;Annotations&gt;(2)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&lt;Type_Bits&gt;(9)bit&lt;8&gt; */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       bit&lt;8&gt; major;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Compiler source code (C++)</a:t>
            </a:r>
          </a:p>
          <a:p>
            <a:pPr lvl="1"/>
            <a:r>
              <a:rPr lang="en-US" dirty="0"/>
              <a:t>currently alpha quality release</a:t>
            </a:r>
          </a:p>
          <a:p>
            <a:r>
              <a:rPr lang="en-US" dirty="0"/>
              <a:t>Two front-ends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(v1.0, v1.1)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16</a:t>
            </a:r>
          </a:p>
          <a:p>
            <a:r>
              <a:rPr lang="en-US" dirty="0"/>
              <a:t>Converter P4</a:t>
            </a:r>
            <a:r>
              <a:rPr lang="en-US" baseline="-25000" dirty="0"/>
              <a:t>14</a:t>
            </a:r>
            <a:r>
              <a:rPr lang="en-US" dirty="0"/>
              <a:t> =&gt; P4</a:t>
            </a:r>
            <a:r>
              <a:rPr lang="en-US" baseline="-25000" dirty="0"/>
              <a:t>16</a:t>
            </a:r>
          </a:p>
          <a:p>
            <a:r>
              <a:rPr lang="en-US" dirty="0"/>
              <a:t>Three back-end prototypes</a:t>
            </a:r>
          </a:p>
          <a:p>
            <a:pPr lvl="1"/>
            <a:r>
              <a:rPr lang="en-US" dirty="0" err="1"/>
              <a:t>eBPF</a:t>
            </a:r>
            <a:r>
              <a:rPr lang="en-US" dirty="0"/>
              <a:t> =&gt; generates C code that can be compiled to extended Berkeley Packet Filters programs</a:t>
            </a:r>
          </a:p>
          <a:p>
            <a:pPr lvl="1"/>
            <a:r>
              <a:rPr lang="en-US" dirty="0"/>
              <a:t>bmv2 =&gt; generates JSON files that can be used to drive the </a:t>
            </a:r>
            <a:r>
              <a:rPr lang="en-US" dirty="0" err="1"/>
              <a:t>simple_switch</a:t>
            </a:r>
            <a:r>
              <a:rPr lang="en-US" dirty="0"/>
              <a:t> network simulator built using BMv2 (behavioral model version 2)</a:t>
            </a:r>
          </a:p>
          <a:p>
            <a:pPr lvl="1"/>
            <a:r>
              <a:rPr lang="en-US" dirty="0"/>
              <a:t>p4test =&gt; fake test back-end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/>
              <a:t>IR Generated C++ code (fragment)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{</a:t>
            </a:r>
            <a:br>
              <a:rPr lang="en-US" dirty="0"/>
            </a:br>
            <a:r>
              <a:rPr lang="en-US" dirty="0"/>
              <a:t> public: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left;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right;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bool</a:t>
            </a:r>
            <a:r>
              <a:rPr lang="en-US" dirty="0"/>
              <a:t>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    return Statement::operator==(a)</a:t>
            </a:r>
            <a:br>
              <a:rPr lang="en-US" dirty="0"/>
            </a:br>
            <a:r>
              <a:rPr lang="en-US" dirty="0"/>
              <a:t>        &amp;&amp; left == </a:t>
            </a:r>
            <a:r>
              <a:rPr lang="en-US" dirty="0" err="1"/>
              <a:t>a.left</a:t>
            </a:r>
            <a:br>
              <a:rPr lang="en-US" dirty="0"/>
            </a:br>
            <a:r>
              <a:rPr lang="en-US" dirty="0"/>
              <a:t>        &amp;&amp; right == </a:t>
            </a:r>
            <a:r>
              <a:rPr lang="en-US" dirty="0" err="1"/>
              <a:t>a.right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override;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override;</a:t>
            </a:r>
            <a:br>
              <a:rPr lang="en-US" dirty="0"/>
            </a:br>
            <a:r>
              <a:rPr lang="en-US" dirty="0"/>
              <a:t>    void validate() </a:t>
            </a:r>
            <a:r>
              <a:rPr lang="en-US" dirty="0" err="1"/>
              <a:t>const</a:t>
            </a:r>
            <a:r>
              <a:rPr lang="en-US" dirty="0"/>
              <a:t> override {</a:t>
            </a:r>
            <a:br>
              <a:rPr lang="en-US" dirty="0"/>
            </a:br>
            <a:r>
              <a:rPr lang="en-US" dirty="0"/>
              <a:t>        CHECK_NULL(left);</a:t>
            </a:r>
            <a:br>
              <a:rPr lang="en-US" dirty="0"/>
            </a:br>
            <a:r>
              <a:rPr lang="en-US" dirty="0"/>
              <a:t>        CHECK_NULL(right);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/>
              <a:t>    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} </a:t>
            </a:r>
            <a:br>
              <a:rPr lang="en-US" dirty="0"/>
            </a:br>
            <a:r>
              <a:rPr lang="en-US" dirty="0"/>
              <a:t>    IRNODE_SUBCLASS(</a:t>
            </a:r>
            <a:r>
              <a:rPr lang="en-US" dirty="0" err="1"/>
              <a:t>AssignmentStatement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:</a:t>
            </a:r>
            <a:br>
              <a:rPr lang="en-US" dirty="0"/>
            </a:br>
            <a:r>
              <a:rPr lang="en-US" dirty="0"/>
              <a:t>        Statement(</a:t>
            </a:r>
            <a:r>
              <a:rPr lang="en-US" dirty="0" err="1"/>
              <a:t>srcInfo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left(left),</a:t>
            </a:r>
            <a:br>
              <a:rPr lang="en-US" dirty="0"/>
            </a:br>
            <a:r>
              <a:rPr lang="en-US" dirty="0"/>
              <a:t>        right(right)</a:t>
            </a:r>
            <a:br>
              <a:rPr lang="en-US" dirty="0"/>
            </a:br>
            <a:r>
              <a:rPr lang="en-US" dirty="0"/>
              <a:t>    { validate();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Fields (</a:t>
            </a:r>
            <a:r>
              <a:rPr lang="en-US"/>
              <a:t>immutable IR </a:t>
            </a:r>
            <a:r>
              <a:rPr lang="en-US" dirty="0"/>
              <a:t>fields)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Equality operator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debug print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/>
              <a:t>Interaction with visitor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Source position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 Definition language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/>
              <a:t>C/C++ comments are ignored.</a:t>
            </a:r>
          </a:p>
          <a:p>
            <a:r>
              <a:rPr lang="en-US" dirty="0"/>
              <a:t>Subset of C++.</a:t>
            </a:r>
          </a:p>
          <a:p>
            <a:r>
              <a:rPr lang="en-US" dirty="0"/>
              <a:t>#emit/#end: enclosed text literally copied to to output .h file</a:t>
            </a:r>
          </a:p>
          <a:p>
            <a:r>
              <a:rPr lang="en-US" dirty="0"/>
              <a:t>#</a:t>
            </a:r>
            <a:r>
              <a:rPr lang="en-US" dirty="0" err="1"/>
              <a:t>emit_impl</a:t>
            </a:r>
            <a:r>
              <a:rPr lang="en-US" dirty="0"/>
              <a:t>/#end: enclosed text literally copied to output .</a:t>
            </a:r>
            <a:r>
              <a:rPr lang="en-US" dirty="0" err="1"/>
              <a:t>cpp</a:t>
            </a:r>
            <a:r>
              <a:rPr lang="en-US" dirty="0"/>
              <a:t> file</a:t>
            </a:r>
          </a:p>
          <a:p>
            <a:r>
              <a:rPr lang="en-US" dirty="0"/>
              <a:t>#</a:t>
            </a:r>
            <a:r>
              <a:rPr lang="en-US" dirty="0" err="1"/>
              <a:t>noXXX</a:t>
            </a:r>
            <a:r>
              <a:rPr lang="en-US" dirty="0"/>
              <a:t>: do not emit the specified implementation for the XXX method</a:t>
            </a:r>
          </a:p>
          <a:p>
            <a:pPr lvl="1"/>
            <a:r>
              <a:rPr lang="en-US" dirty="0"/>
              <a:t>e.g.,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r>
              <a:rPr lang="en-US" dirty="0"/>
              <a:t>, #</a:t>
            </a:r>
            <a:r>
              <a:rPr lang="en-US" dirty="0" err="1"/>
              <a:t>nooperator</a:t>
            </a:r>
            <a:r>
              <a:rPr lang="en-US" dirty="0"/>
              <a:t>==</a:t>
            </a:r>
          </a:p>
          <a:p>
            <a:r>
              <a:rPr lang="en-US" dirty="0"/>
              <a:t>#apply: generate apply overload for visitors</a:t>
            </a:r>
            <a:br>
              <a:rPr lang="en-US" dirty="0"/>
            </a:br>
            <a:r>
              <a:rPr lang="en-US" dirty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/>
              <a:t>IR Definition Language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pointer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/>
              <a:t>: denotes a static field or method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/>
              <a:t>: as in C++</a:t>
            </a:r>
          </a:p>
          <a:p>
            <a:r>
              <a:rPr lang="en-US" sz="2400" dirty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en-US" sz="2400" dirty="0"/>
              <a:t>: field is not required in constructor</a:t>
            </a:r>
          </a:p>
          <a:p>
            <a:pPr lvl="1"/>
            <a:r>
              <a:rPr lang="en-US" sz="1800" dirty="0"/>
              <a:t>Optional field with initializer =&gt; can also be set by constructor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/>
              <a:t>nullptr</a:t>
            </a:r>
            <a:r>
              <a:rPr lang="en-US" sz="2400" dirty="0"/>
              <a:t>, otherwise it cannot</a:t>
            </a:r>
          </a:p>
          <a:p>
            <a:r>
              <a:rPr lang="en-US" sz="2400" dirty="0"/>
              <a:t>method definition or declaration: as in C++</a:t>
            </a:r>
          </a:p>
          <a:p>
            <a:r>
              <a:rPr lang="en-US" sz="2400" i="1" dirty="0"/>
              <a:t>method</a:t>
            </a:r>
            <a:r>
              <a:rPr lang="en-US" sz="2400" dirty="0"/>
              <a:t>{ 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/>
              <a:t>Core IR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string representation for compiler user </a:t>
            </a:r>
            <a:br>
              <a:rPr lang="en-US" dirty="0"/>
            </a:br>
            <a:r>
              <a:rPr lang="en-US" dirty="0"/>
              <a:t>          (no internal compiler data structures should be exposed)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print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– equality comparison</a:t>
            </a:r>
            <a:br>
              <a:rPr lang="en-US" dirty="0"/>
            </a:br>
            <a:r>
              <a:rPr lang="en-US" dirty="0"/>
              <a:t>performs double-dispatch on this and argument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check construction-time invariants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printable class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/>
              <a:t> [</a:t>
            </a:r>
            <a:r>
              <a:rPr lang="en-US" dirty="0" err="1"/>
              <a:t>const</a:t>
            </a:r>
            <a:r>
              <a:rPr lang="en-US" dirty="0"/>
              <a:t>] – called by visitor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dump</a:t>
            </a:r>
          </a:p>
          <a:p>
            <a:r>
              <a:rPr lang="en-US" dirty="0"/>
              <a:t>constructor; arguments inferred from </a:t>
            </a:r>
            <a:r>
              <a:rPr lang="en-US" dirty="0" err="1"/>
              <a:t>superclasses</a:t>
            </a:r>
            <a:r>
              <a:rPr lang="en-US" dirty="0"/>
              <a:t> and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hand-coded IR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/>
              <a:t> – base of whole class hierarchy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/>
              <a:t> where T is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inherits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stores in fact </a:t>
            </a:r>
            <a:r>
              <a:rPr lang="en-US" dirty="0" err="1"/>
              <a:t>const</a:t>
            </a:r>
            <a:r>
              <a:rPr lang="en-US" dirty="0"/>
              <a:t> T* objects.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has its own visitor methods</a:t>
            </a:r>
          </a:p>
          <a:p>
            <a:pPr lvl="1"/>
            <a:r>
              <a:rPr lang="en-US" dirty="0"/>
              <a:t>Not to be used for other purposes than IR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/>
              <a:t>Like vector, but maintains a hash-table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/>
              <a:t> for quick look-up by name</a:t>
            </a:r>
          </a:p>
          <a:p>
            <a:pPr lvl="1"/>
            <a:r>
              <a:rPr lang="en-US" dirty="0"/>
              <a:t>Rejects multiple declarations with the same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/>
              <a:t>Represents an identifier (including source position)</a:t>
            </a:r>
          </a:p>
          <a:p>
            <a:pPr lvl="1"/>
            <a:r>
              <a:rPr lang="en-US" dirty="0"/>
              <a:t>However, this is </a:t>
            </a:r>
            <a:r>
              <a:rPr lang="en-US" b="1" dirty="0"/>
              <a:t>not</a:t>
            </a:r>
            <a:r>
              <a:rPr lang="en-US" dirty="0"/>
              <a:t> a subclass of Node</a:t>
            </a:r>
          </a:p>
          <a:p>
            <a:pPr lvl="1"/>
            <a:r>
              <a:rPr lang="en-US" dirty="0"/>
              <a:t>Stores both the original name (provided by user) and the new internal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the source level file position of an IR construct</a:t>
            </a:r>
          </a:p>
          <a:p>
            <a:r>
              <a:rPr lang="en-US" dirty="0"/>
              <a:t>Used to provide nice error messages</a:t>
            </a:r>
          </a:p>
          <a:p>
            <a:r>
              <a:rPr lang="en-US" dirty="0"/>
              <a:t>When you create new IR nodes consider adding a relevant source position; this will be useful for debuggers and error messages</a:t>
            </a:r>
          </a:p>
          <a:p>
            <a:r>
              <a:rPr lang="en-US" dirty="0"/>
              <a:t>Resolving an identifier reference in P4-16 only looks up declarations that are </a:t>
            </a:r>
            <a:r>
              <a:rPr lang="en-US" b="1" dirty="0"/>
              <a:t>before</a:t>
            </a:r>
            <a:r>
              <a:rPr lang="en-US" dirty="0"/>
              <a:t> the identifier; it uses the source info for this purpose!</a:t>
            </a:r>
          </a:p>
          <a:p>
            <a:r>
              <a:rPr lang="en-US" dirty="0"/>
              <a:t>Default constructor creates an “invalid” source position</a:t>
            </a:r>
          </a:p>
          <a:p>
            <a:pPr lvl="1"/>
            <a:r>
              <a:rPr lang="en-US" dirty="0"/>
              <a:t>Invalid source position is logically before all valid source positions</a:t>
            </a:r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>
            <a:normAutofit/>
          </a:bodyPr>
          <a:lstStyle/>
          <a:p>
            <a:r>
              <a:rPr lang="en-US" dirty="0"/>
              <a:t>Add IR classes in a *.</a:t>
            </a:r>
            <a:r>
              <a:rPr lang="en-US" dirty="0" err="1"/>
              <a:t>def</a:t>
            </a:r>
            <a:r>
              <a:rPr lang="en-US" dirty="0"/>
              <a:t> file</a:t>
            </a:r>
          </a:p>
          <a:p>
            <a:r>
              <a:rPr lang="en-US" dirty="0"/>
              <a:t>Add the def file to the CMakeLists.txt: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set(IR_DEF_FILES ${IR_DEF_FILES} *.def PARENT_SCOPE)</a:t>
            </a:r>
          </a:p>
          <a:p>
            <a:r>
              <a:rPr lang="en-US" dirty="0"/>
              <a:t>Add additional </a:t>
            </a:r>
            <a:r>
              <a:rPr lang="en-US" dirty="0" err="1"/>
              <a:t>c++</a:t>
            </a:r>
            <a:r>
              <a:rPr lang="en-US" dirty="0"/>
              <a:t> IR implementation files to the sources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set(IR_SRCS ${IR_SRCS} ir.cpp)</a:t>
            </a:r>
          </a:p>
          <a:p>
            <a:r>
              <a:rPr lang="en-US" dirty="0" err="1"/>
              <a:t>cmake</a:t>
            </a:r>
            <a:r>
              <a:rPr lang="en-US" dirty="0"/>
              <a:t> ..; make clean</a:t>
            </a:r>
          </a:p>
          <a:p>
            <a:pPr lvl="1"/>
            <a:r>
              <a:rPr lang="en-US" dirty="0"/>
              <a:t>Force regeneration of the IR classes and visitors</a:t>
            </a:r>
          </a:p>
          <a:p>
            <a:r>
              <a:rPr lang="en-US" dirty="0"/>
              <a:t>See the bmv2 back-end for a simple example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IR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node-&gt;is&lt;T&gt;() </a:t>
            </a:r>
            <a:r>
              <a:rPr lang="en-US" dirty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node-&gt;to&lt;T&gt;()</a:t>
            </a:r>
            <a:r>
              <a:rPr lang="en-US" dirty="0"/>
              <a:t> – returns node </a:t>
            </a:r>
            <a:r>
              <a:rPr lang="en-US" dirty="0" err="1"/>
              <a:t>dynamic_cast-ed</a:t>
            </a:r>
            <a:r>
              <a:rPr lang="en-US" dirty="0"/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T*</a:t>
            </a:r>
          </a:p>
          <a:p>
            <a:endParaRPr lang="en-US" dirty="0"/>
          </a:p>
          <a:p>
            <a:r>
              <a:rPr lang="en-US" dirty="0"/>
              <a:t>interfaces derive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, and not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/>
              <a:t>To get a node from 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/>
              <a:t>This may seem daunting</a:t>
            </a:r>
          </a:p>
          <a:p>
            <a:r>
              <a:rPr lang="en-US" dirty="0"/>
              <a:t>P4 grammar </a:t>
            </a:r>
            <a:r>
              <a:rPr lang="en-US" dirty="0">
                <a:sym typeface="Wingdings"/>
              </a:rPr>
              <a:t> IR (very close correspondence)</a:t>
            </a:r>
          </a:p>
          <a:p>
            <a:r>
              <a:rPr lang="en-US" dirty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>
                <a:sym typeface="Wingdings"/>
              </a:rPr>
              <a:t>However, a few IR classes have no direct correspondence with language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(e.g., used in representing complex types in type inference)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E.g., from frontend/parsers/p4/p4parser.ypp: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'=' expression ';' { 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 and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/>
              <a:t>Tightly coupled</a:t>
            </a:r>
          </a:p>
          <a:p>
            <a:r>
              <a:rPr lang="en-US" dirty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Generated code (can be overridden).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pretty-print and validate a P4</a:t>
            </a:r>
            <a:r>
              <a:rPr lang="en-US" baseline="-25000" dirty="0"/>
              <a:t>16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>
                <a:latin typeface="Consolas" charset="0"/>
                <a:cs typeface="Consolas" charset="0"/>
              </a:rPr>
              <a:t>p4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to P4</a:t>
            </a:r>
            <a:r>
              <a:rPr lang="en-US" baseline="-25000" dirty="0">
                <a:ea typeface="Consolas" charset="0"/>
                <a:cs typeface="Consolas" charset="0"/>
              </a:rPr>
              <a:t>16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p4test --pp out.p4 --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for the BMv2 simulator: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 file for EBPF (via C):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file.p4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/>
              <a:t>Core Inspector </a:t>
            </a:r>
            <a:r>
              <a:rPr lang="en-US" dirty="0"/>
              <a:t>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// do nothing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} else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(this-&gt;preorder(n)) {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return n;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preorder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/>
              <a:t>Visitor base class knows about all IR nodes</a:t>
            </a:r>
          </a:p>
          <a:p>
            <a:r>
              <a:rPr lang="en-US" dirty="0"/>
              <a:t>Most of the visitor code is generated automatically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/>
              <a:t>Visitor knows how to create a new node if any child changes</a:t>
            </a:r>
          </a:p>
          <a:p>
            <a:r>
              <a:rPr lang="en-US" dirty="0"/>
              <a:t>You will subclass a visitor</a:t>
            </a:r>
          </a:p>
          <a:p>
            <a:r>
              <a:rPr lang="en-US" dirty="0"/>
              <a:t>You only need to implement methods for IR node types you care about</a:t>
            </a:r>
          </a:p>
          <a:p>
            <a:pPr lvl="1"/>
            <a:r>
              <a:rPr lang="en-US" dirty="0"/>
              <a:t>Everything else works automatically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custom visitor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modifies program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Types of </a:t>
            </a:r>
            <a:r>
              <a:rPr lang="en-US" sz="240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Repeated nodes produce</a:t>
            </a:r>
            <a:br>
              <a:rPr lang="en-US" dirty="0"/>
            </a:br>
            <a:r>
              <a:rPr lang="en-US" dirty="0"/>
              <a:t>the same result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visitor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return false;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IR::Add* expr)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(expr-&gt;right)) return expr-&gt;left;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(expr-&gt;left)) return expr-&gt;right;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expr;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Helper function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/>
              <a:t>Example sequence of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frontend =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true),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auto result = program-&gt;apply(frontend);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Data structures populated by visitors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Inspector: builds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Transform: uses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Build </a:t>
            </a:r>
            <a:r>
              <a:rPr lang="en-US" dirty="0" err="1"/>
              <a:t>refMap</a:t>
            </a:r>
            <a:r>
              <a:rPr lang="en-US" dirty="0"/>
              <a:t> for new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, builds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 manager = sequence </a:t>
            </a:r>
            <a:r>
              <a:rPr lang="en-US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all visitors in front-end on program </a:t>
            </a:r>
            <a:r>
              <a:rPr lang="en-US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 and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/>
              <a:t>Core Transform 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preorder(copy);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copy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-&gt;clone();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copy-&gt;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final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*final != *n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n = final;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n;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copy</a:t>
            </a:r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each visitor method the Node* handed to the method is a </a:t>
            </a:r>
            <a:r>
              <a:rPr lang="en-US" i="1" dirty="0"/>
              <a:t>clone </a:t>
            </a:r>
            <a:r>
              <a:rPr lang="en-US" dirty="0"/>
              <a:t>of the original node</a:t>
            </a:r>
          </a:p>
          <a:p>
            <a:r>
              <a:rPr lang="en-US" dirty="0"/>
              <a:t>If you store Node* (e.g., in a hash-table) this is a problem</a:t>
            </a:r>
          </a:p>
          <a:p>
            <a:r>
              <a:rPr lang="en-US" dirty="0"/>
              <a:t>You can use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method to access the original node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tv</a:t>
            </a:r>
            <a:r>
              <a:rPr lang="en-US" dirty="0"/>
              <a:t> can never be found in the bindings hash table. </a:t>
            </a:r>
          </a:p>
          <a:p>
            <a:r>
              <a:rPr lang="en-US" dirty="0"/>
              <a:t>We have to index with </a:t>
            </a:r>
            <a:r>
              <a:rPr lang="en-US" dirty="0" err="1"/>
              <a:t>getOriginal</a:t>
            </a:r>
            <a:r>
              <a:rPr lang="en-US" dirty="0"/>
              <a:t>(). </a:t>
            </a:r>
            <a:br>
              <a:rPr lang="en-US" dirty="0"/>
            </a:br>
            <a:r>
              <a:rPr lang="en-US" dirty="0" err="1"/>
              <a:t>tv</a:t>
            </a:r>
            <a:r>
              <a:rPr lang="en-US" dirty="0"/>
              <a:t> is actually a temporary clone of the </a:t>
            </a:r>
            <a:r>
              <a:rPr lang="en-US" dirty="0" err="1"/>
              <a:t>getOriginal</a:t>
            </a:r>
            <a:r>
              <a:rPr lang="en-US" dirty="0"/>
              <a:t>() node.</a:t>
            </a: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/>
              <a:t>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visitors visit the children of a node in the order they appear in the visitor class definition</a:t>
            </a:r>
          </a:p>
          <a:p>
            <a:r>
              <a:rPr lang="en-US" dirty="0"/>
              <a:t>You can control the visit order by calling </a:t>
            </a:r>
            <a:r>
              <a:rPr lang="en-US" dirty="0">
                <a:solidFill>
                  <a:srgbClr val="FF0000"/>
                </a:solidFill>
              </a:rPr>
              <a:t>visit</a:t>
            </a:r>
            <a:r>
              <a:rPr lang="en-US" dirty="0"/>
              <a:t> from preorder. </a:t>
            </a:r>
          </a:p>
          <a:p>
            <a:pPr lvl="1"/>
            <a:r>
              <a:rPr lang="en-US" dirty="0"/>
              <a:t>call prune() to inhibit default traversal order (or return false in an Inspector)</a:t>
            </a:r>
          </a:p>
          <a:p>
            <a:r>
              <a:rPr lang="en-US" dirty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visit(f-&gt;type);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 ");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visit order interspersed with side-effects.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Returning ‘false’ causes the current visitor to stop the traversal.</a:t>
            </a:r>
          </a:p>
          <a:p>
            <a:r>
              <a:rPr lang="en-US" dirty="0"/>
              <a:t>This is achieved calling prune() in a Transform.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/>
              <a:t>Transforming and 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/>
              <a:t>Invoke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/>
              <a:t>, call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/>
              <a:t>, and end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</a:p>
          <a:p>
            <a:r>
              <a:rPr lang="en-US" dirty="0">
                <a:ea typeface="Consolas" charset="0"/>
                <a:cs typeface="Consolas" charset="0"/>
              </a:rPr>
              <a:t>Call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>
                <a:ea typeface="Consolas" charset="0"/>
                <a:cs typeface="Consolas" charset="0"/>
              </a:rPr>
              <a:t>after</a:t>
            </a:r>
            <a:r>
              <a:rPr lang="en-US" dirty="0">
                <a:ea typeface="Consolas" charset="0"/>
                <a:cs typeface="Consolas" charset="0"/>
              </a:rPr>
              <a:t> 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{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)-&gt;to&lt;IR::Expression&gt;();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prune();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return 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Needs </a:t>
            </a:r>
            <a:r>
              <a:rPr lang="en-US" dirty="0" err="1"/>
              <a:t>upcast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Inhibit standard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Returns a different class than it is visiting.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can tell you how you were reached by the visitor</a:t>
            </a:r>
            <a:br>
              <a:rPr lang="en-US" dirty="0"/>
            </a:br>
            <a:r>
              <a:rPr lang="en-US" dirty="0"/>
              <a:t>in the IR DAG</a:t>
            </a:r>
          </a:p>
          <a:p>
            <a:r>
              <a:rPr lang="en-US" dirty="0"/>
              <a:t>It points to your parent node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/>
              <a:t> will find an ancestor context for a node of type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 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grand</a:t>
            </a:r>
            <a:br>
              <a:rPr lang="en-US" sz="2400" dirty="0"/>
            </a:br>
            <a:r>
              <a:rPr lang="en-US" sz="2400" dirty="0"/>
              <a:t>parent</a:t>
            </a:r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./p4c-bm2-ss: Compile a P4 program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--help                 Print this help message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--version              Print compiler version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-I path                Specify include path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Undefine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{14|16}          Specify language version 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--target target        Compile for the specified target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--arch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arch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Compile for the specified architecture.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--pp file              Pretty-print the program in the specified 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--p4runtime-entres-file file  Write static table entries as a P4Runtime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WriteRequest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message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Wdisable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[=diagnostic] Disable a compiler diagnostic, or disable all warnings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-v                     [Compiler debugging] Increase verbosity level (can be repeated)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--top4 pass1[,pass2]   [Compiler debugging] Dump the P4 representation after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When '-v' is used this will include the compiler IR.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--dump folder          [Compiler debugging] Folder where P4 programs are dumped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--emit-externs         [BMv2 back-end] Force unknown externs to be emitted in the back-end.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visitor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/>
              <a:t> is called by apply before starting the traversal</a:t>
            </a:r>
          </a:p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/>
              <a:t> is called at the end of the traversal</a:t>
            </a:r>
            <a:br>
              <a:rPr lang="en-US" dirty="0"/>
            </a:br>
            <a:r>
              <a:rPr lang="en-US" dirty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LOG2(”Starting type checking”);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node is part of a parent’s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br>
              <a:rPr lang="en-US" dirty="0"/>
            </a:br>
            <a:r>
              <a:rPr lang="en-US" dirty="0"/>
              <a:t>you can just 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LOG3("Removing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All P4Control nodes are in a Vector&lt;Node&gt;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Newly created node to insert after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/>
              <a:t>Inserting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If the node is stored in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, you can return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/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/>
              <a:t>and it will be spliced within the parent</a:t>
            </a:r>
          </a:p>
          <a:p>
            <a:pPr lvl="1"/>
            <a:r>
              <a:rPr lang="en-US" dirty="0"/>
              <a:t>You must use the correct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insertions = blocks-&gt;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result = new IR::Vector&lt;IR::Node&gt;();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*insertions)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result;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Keep original node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want to convert the program to something else</a:t>
            </a:r>
            <a:br>
              <a:rPr lang="en-US" dirty="0"/>
            </a:br>
            <a:r>
              <a:rPr lang="en-US" dirty="0"/>
              <a:t>(e.g. 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/>
              <a:t>Keep 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e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l = get(map, expression-&gt;left);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e-&gt;emplace("left", l);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 = get(map, expression-&gt;right);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e-&gt;emplace("right", r);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result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/>
              <a:t> for user-induced errors</a:t>
            </a:r>
          </a:p>
          <a:p>
            <a:r>
              <a:rPr lang="en-US" dirty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::error("Array indexing %1% applied to non-array type %2%",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expression, type-&gt;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</a:p>
          <a:p>
            <a:r>
              <a:rPr lang="en-US" dirty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file.p4(17):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&lt;2&gt;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c = a[2];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/>
              <a:t>They call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method on IR classes involved</a:t>
            </a:r>
          </a:p>
          <a:p>
            <a:r>
              <a:rPr lang="en-US" dirty="0"/>
              <a:t>One should not expose compiler data structures in error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0318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debug the build 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>
                <a:ea typeface="Consolas" charset="0"/>
                <a:cs typeface="Consolas" charset="0"/>
              </a:rPr>
              <a:t>To debug P4 parsing set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setup_signals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ea typeface="Consolas" charset="0"/>
                <a:cs typeface="Consolas" charset="0"/>
              </a:rPr>
              <a:t>in main (in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crash.h</a:t>
            </a:r>
            <a:r>
              <a:rPr lang="en-US" dirty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run with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–Tcrash:1</a:t>
            </a:r>
          </a:p>
          <a:p>
            <a:r>
              <a:rPr lang="en-US" dirty="0">
                <a:ea typeface="Consolas" charset="0"/>
                <a:cs typeface="Consolas" charset="0"/>
              </a:rPr>
              <a:t>Use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catch throw </a:t>
            </a:r>
            <a:r>
              <a:rPr lang="en-US" dirty="0">
                <a:ea typeface="Consolas" charset="0"/>
                <a:cs typeface="Consolas" charset="0"/>
              </a:rPr>
              <a:t>in </a:t>
            </a:r>
            <a:r>
              <a:rPr lang="en-US" dirty="0" err="1">
                <a:ea typeface="Consolas" charset="0"/>
                <a:cs typeface="Consolas" charset="0"/>
              </a:rPr>
              <a:t>gdb</a:t>
            </a:r>
            <a:r>
              <a:rPr lang="en-US" dirty="0">
                <a:ea typeface="Consolas" charset="0"/>
                <a:cs typeface="Consolas" charset="0"/>
              </a:rPr>
              <a:t> to break on exceptions</a:t>
            </a:r>
          </a:p>
          <a:p>
            <a:r>
              <a:rPr lang="en-US" dirty="0">
                <a:ea typeface="Consolas" charset="0"/>
                <a:cs typeface="Consolas" charset="0"/>
              </a:rPr>
              <a:t>Set a breakpoint on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::error</a:t>
            </a:r>
            <a:r>
              <a:rPr lang="en-US" dirty="0">
                <a:ea typeface="Consolas" charset="0"/>
                <a:cs typeface="Consolas" charset="0"/>
              </a:rPr>
              <a:t> 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error.h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to break on errors</a:t>
            </a:r>
          </a:p>
          <a:p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disable the GC: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cmake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.. –DENABLE_GC=OFF</a:t>
            </a:r>
          </a:p>
          <a:p>
            <a:pPr lvl="2"/>
            <a:r>
              <a:rPr lang="en-US" dirty="0">
                <a:ea typeface="Consolas" charset="0"/>
                <a:cs typeface="Consolas" charset="0"/>
              </a:rPr>
              <a:t>Of course, you will have lots of leaks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/>
              <a:t> macro to signal compiler bugs. This macro always throws.</a:t>
            </a:r>
          </a:p>
          <a:p>
            <a:pPr lvl="1"/>
            <a:r>
              <a:rPr lang="en-US" dirty="0"/>
              <a:t>Same arguments as 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when calling BUG</a:t>
            </a:r>
          </a:p>
          <a:p>
            <a:r>
              <a:rPr lang="en-US" dirty="0"/>
              <a:t>Don’t use assert</a:t>
            </a:r>
          </a:p>
          <a:p>
            <a:r>
              <a:rPr lang="en-US" dirty="0"/>
              <a:t>Use CHECK_NULL() to check for null pointers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/>
              <a:t> = assert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/>
              <a:t> in one macro</a:t>
            </a:r>
          </a:p>
          <a:p>
            <a:pPr lvl="1"/>
            <a:r>
              <a:rPr lang="en-US" dirty="0"/>
              <a:t> 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type", f);</a:t>
            </a:r>
          </a:p>
          <a:p>
            <a:r>
              <a:rPr lang="en-US" dirty="0"/>
              <a:t>Use P4C_UNIMPLEMENTED to signal a feature not yet implemented (throws)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/>
              <a:t>Keep the compiler deterministic</a:t>
            </a:r>
          </a:p>
          <a:p>
            <a:pPr lvl="1"/>
            <a:r>
              <a:rPr lang="en-US" dirty="0"/>
              <a:t>Front-end and mid-ends are all deterministic</a:t>
            </a:r>
          </a:p>
          <a:p>
            <a:r>
              <a:rPr lang="en-US" dirty="0"/>
              <a:t>Each 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breakpoints</a:t>
            </a:r>
          </a:p>
          <a:p>
            <a:pPr lvl="1"/>
            <a:r>
              <a:rPr lang="en-US" dirty="0"/>
              <a:t>e.g., in Node::</a:t>
            </a:r>
            <a:r>
              <a:rPr lang="en-US" dirty="0" err="1"/>
              <a:t>trace_creation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ordered_map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) and 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ordered_set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::set</a:t>
            </a:r>
            <a:r>
              <a:rPr lang="en-US" dirty="0"/>
              <a:t>) if you plan to iterate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::dump(</a:t>
            </a:r>
            <a:r>
              <a:rPr lang="en-US" dirty="0" err="1"/>
              <a:t>const</a:t>
            </a:r>
            <a:r>
              <a:rPr lang="en-US" dirty="0"/>
              <a:t> IR::Node*)</a:t>
            </a:r>
            <a:br>
              <a:rPr lang="en-US" dirty="0"/>
            </a:br>
            <a:r>
              <a:rPr lang="en-US" dirty="0"/>
              <a:t>dumps the internal IR representation of a node as human-readable 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using the --top4 –v </a:t>
            </a:r>
            <a:br>
              <a:rPr lang="en-US" dirty="0"/>
            </a:br>
            <a:r>
              <a:rPr lang="en-US" dirty="0"/>
              <a:t>combination is much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id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are </a:t>
            </a:r>
          </a:p>
          <a:p>
            <a:r>
              <a:rPr lang="en-US" dirty="0"/>
              <a:t>indented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P4Program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&lt;Node&gt;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>
                <a:ea typeface="Consolas" charset="0"/>
                <a:cs typeface="Consolas" charset="0"/>
              </a:rPr>
              <a:t> is an abbreviated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To specify a header file you must use the full file name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E.g., -TinlineCommon.h:3</a:t>
            </a:r>
          </a:p>
          <a:p>
            <a:r>
              <a:rPr lang="en-US" dirty="0">
                <a:ea typeface="Consolas" charset="0"/>
                <a:cs typeface="Consolas" charset="0"/>
              </a:rPr>
              <a:t>E.g., -Tpass_manager:1 will print passes as they are executed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 writing compiler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/>
              <a:t>Read the P4</a:t>
            </a:r>
            <a:r>
              <a:rPr lang="en-US" baseline="-25000" dirty="0"/>
              <a:t>16</a:t>
            </a:r>
            <a:r>
              <a:rPr lang="en-US" dirty="0"/>
              <a:t> spec</a:t>
            </a:r>
          </a:p>
          <a:p>
            <a:r>
              <a:rPr lang="en-US" dirty="0"/>
              <a:t>Browse the *.</a:t>
            </a:r>
            <a:r>
              <a:rPr lang="en-US" dirty="0" err="1"/>
              <a:t>def</a:t>
            </a:r>
            <a:r>
              <a:rPr lang="en-US" dirty="0"/>
              <a:t> IR definition files and understand what they represent</a:t>
            </a:r>
          </a:p>
          <a:p>
            <a:r>
              <a:rPr lang="en-US" dirty="0"/>
              <a:t>Understand the visitor interfaces (Inspector, Transform)</a:t>
            </a:r>
          </a:p>
          <a:p>
            <a:r>
              <a:rPr lang="en-US" dirty="0"/>
              <a:t>Read the documentation to know what tools are available</a:t>
            </a:r>
          </a:p>
          <a:p>
            <a:pPr lvl="1"/>
            <a:r>
              <a:rPr lang="en-US" dirty="0"/>
              <a:t>The compiler </a:t>
            </a:r>
            <a:r>
              <a:rPr lang="en-US" dirty="0" err="1"/>
              <a:t>doxygen</a:t>
            </a:r>
            <a:r>
              <a:rPr lang="en-US" dirty="0"/>
              <a:t> documentation (still incomplete)</a:t>
            </a:r>
          </a:p>
          <a:p>
            <a:pPr lvl="1"/>
            <a:r>
              <a:rPr lang="en-US" dirty="0"/>
              <a:t>This document, especially the section “IR and Visitors”</a:t>
            </a:r>
          </a:p>
          <a:p>
            <a:r>
              <a:rPr lang="en-US" dirty="0"/>
              <a:t>Browse the code top-down (starting from main)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hard part?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Keeping track of various node versions</a:t>
            </a:r>
          </a:p>
          <a:p>
            <a:r>
              <a:rPr lang="en-US" dirty="0"/>
              <a:t>New versions of nodes are created while transformations occur</a:t>
            </a:r>
          </a:p>
          <a:p>
            <a:r>
              <a:rPr lang="en-US" dirty="0"/>
              <a:t>Even nodes that you are not touching</a:t>
            </a:r>
          </a:p>
          <a:p>
            <a:pPr lvl="1"/>
            <a:r>
              <a:rPr lang="en-US" dirty="0"/>
              <a:t>the ancestors of the nodes you are touching</a:t>
            </a:r>
          </a:p>
          <a:p>
            <a:r>
              <a:rPr lang="en-US" dirty="0"/>
              <a:t>References to nodes may become stale</a:t>
            </a:r>
          </a:p>
          <a:p>
            <a:pPr lvl="1"/>
            <a:r>
              <a:rPr lang="en-US" dirty="0"/>
              <a:t>pointing to old versions of the nodes, no longer in the IR tree</a:t>
            </a:r>
          </a:p>
          <a:p>
            <a:pPr lvl="1"/>
            <a:r>
              <a:rPr lang="en-US" dirty="0"/>
              <a:t>so your carefully constructed maps may need to be reconstructed if you do </a:t>
            </a:r>
            <a:r>
              <a:rPr lang="en-US" i="1" dirty="0"/>
              <a:t>anything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ReferenceMap</a:t>
            </a:r>
            <a:r>
              <a:rPr lang="en-US" dirty="0"/>
              <a:t>, </a:t>
            </a:r>
            <a:r>
              <a:rPr lang="en-US" dirty="0" err="1"/>
              <a:t>TypeMap</a:t>
            </a:r>
            <a:endParaRPr lang="en-US" dirty="0"/>
          </a:p>
          <a:p>
            <a:r>
              <a:rPr lang="en-US" dirty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helper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MethodInstance</a:t>
            </a:r>
            <a:r>
              <a:rPr lang="en-US" dirty="0"/>
              <a:t> -&gt; applied to a </a:t>
            </a:r>
            <a:r>
              <a:rPr lang="en-US" dirty="0" err="1"/>
              <a:t>MethodCallExpression</a:t>
            </a:r>
            <a:r>
              <a:rPr lang="en-US" dirty="0"/>
              <a:t>, extracts lots of useful information statically</a:t>
            </a:r>
          </a:p>
          <a:p>
            <a:r>
              <a:rPr lang="en-US" dirty="0" err="1"/>
              <a:t>ConstructorCall</a:t>
            </a:r>
            <a:r>
              <a:rPr lang="en-US" dirty="0"/>
              <a:t> -&gt; like </a:t>
            </a:r>
            <a:r>
              <a:rPr lang="en-US" dirty="0" err="1"/>
              <a:t>MethodInstance</a:t>
            </a:r>
            <a:r>
              <a:rPr lang="en-US" dirty="0"/>
              <a:t>, but for </a:t>
            </a:r>
            <a:r>
              <a:rPr lang="en-US" dirty="0" err="1"/>
              <a:t>ConstructorCallExpressions</a:t>
            </a:r>
            <a:endParaRPr lang="en-US" dirty="0"/>
          </a:p>
          <a:p>
            <a:r>
              <a:rPr lang="en-US" dirty="0" err="1"/>
              <a:t>EnumInstance</a:t>
            </a:r>
            <a:r>
              <a:rPr lang="en-US" dirty="0"/>
              <a:t> -&gt; helps resolve </a:t>
            </a:r>
            <a:r>
              <a:rPr lang="en-US" dirty="0" err="1"/>
              <a:t>Enum</a:t>
            </a:r>
            <a:r>
              <a:rPr lang="en-US" dirty="0"/>
              <a:t> fields</a:t>
            </a:r>
          </a:p>
          <a:p>
            <a:r>
              <a:rPr lang="en-US" dirty="0" err="1"/>
              <a:t>ParameterSubstitution</a:t>
            </a:r>
            <a:r>
              <a:rPr lang="en-US" dirty="0"/>
              <a:t> -&gt; represents a binding of Expressions to Parameters</a:t>
            </a:r>
          </a:p>
          <a:p>
            <a:pPr lvl="1"/>
            <a:r>
              <a:rPr lang="en-US" dirty="0"/>
              <a:t>Use P4::</a:t>
            </a:r>
            <a:r>
              <a:rPr lang="en-US" dirty="0" err="1"/>
              <a:t>SubstituteParameters</a:t>
            </a:r>
            <a:r>
              <a:rPr lang="en-US" dirty="0"/>
              <a:t> to apply a substitution</a:t>
            </a:r>
          </a:p>
          <a:p>
            <a:r>
              <a:rPr lang="en-US" dirty="0"/>
              <a:t>P4CoreLibrary -&gt; represents core.p4 library</a:t>
            </a:r>
          </a:p>
          <a:p>
            <a:r>
              <a:rPr lang="en-US" dirty="0" err="1"/>
              <a:t>TableApply</a:t>
            </a:r>
            <a:r>
              <a:rPr lang="en-US" dirty="0"/>
              <a:t> -&gt; helps resolve expressions on tables: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().hit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</a:t>
            </a:r>
            <a:r>
              <a:rPr lang="en-US" dirty="0" err="1"/>
              <a:t>action_run</a:t>
            </a:r>
            <a:endParaRPr lang="en-US" dirty="0"/>
          </a:p>
          <a:p>
            <a:r>
              <a:rPr lang="en-US" dirty="0" err="1"/>
              <a:t>CallGraph</a:t>
            </a:r>
            <a:r>
              <a:rPr lang="en-US" dirty="0"/>
              <a:t>: performs topological sorting, </a:t>
            </a:r>
            <a:br>
              <a:rPr lang="en-US" dirty="0"/>
            </a:br>
            <a:r>
              <a:rPr lang="en-US" dirty="0"/>
              <a:t>including strongly-connected component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the provided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 passes</a:t>
            </a:r>
          </a:p>
          <a:p>
            <a:r>
              <a:rPr lang="en-US" dirty="0"/>
              <a:t>Mid-end passes</a:t>
            </a:r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 / 1.1) front-end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in frontends/p4-14</a:t>
            </a:r>
          </a:p>
          <a:p>
            <a:r>
              <a:rPr lang="en-US" dirty="0"/>
              <a:t>Parsed using flex / </a:t>
            </a:r>
            <a:r>
              <a:rPr lang="en-US" dirty="0" err="1"/>
              <a:t>yacc</a:t>
            </a:r>
            <a:endParaRPr lang="en-US" dirty="0"/>
          </a:p>
          <a:p>
            <a:r>
              <a:rPr lang="en-US" dirty="0"/>
              <a:t>Supports almost all of P4</a:t>
            </a:r>
            <a:r>
              <a:rPr lang="en-US" baseline="-25000" dirty="0"/>
              <a:t>14</a:t>
            </a:r>
            <a:r>
              <a:rPr lang="en-US" dirty="0"/>
              <a:t> v1.0 and v1.1</a:t>
            </a:r>
            <a:endParaRPr lang="en-US" baseline="-25000" dirty="0"/>
          </a:p>
          <a:p>
            <a:r>
              <a:rPr lang="en-US" dirty="0"/>
              <a:t>Some IR classes are only used to represent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r>
              <a:rPr lang="en-US" dirty="0"/>
              <a:t>Custom P4</a:t>
            </a:r>
            <a:r>
              <a:rPr lang="en-US" baseline="-25000" dirty="0"/>
              <a:t>14</a:t>
            </a:r>
            <a:r>
              <a:rPr lang="en-US" dirty="0"/>
              <a:t> type inference </a:t>
            </a:r>
          </a:p>
          <a:p>
            <a:r>
              <a:rPr lang="en-US" dirty="0"/>
              <a:t>Converted to P4</a:t>
            </a:r>
            <a:r>
              <a:rPr lang="en-US" baseline="-25000" dirty="0"/>
              <a:t>16</a:t>
            </a:r>
            <a:r>
              <a:rPr lang="en-US" dirty="0"/>
              <a:t> IR</a:t>
            </a:r>
          </a:p>
          <a:p>
            <a:r>
              <a:rPr lang="en-US" dirty="0"/>
              <a:t>Uses the v1model.p4 architectural model</a:t>
            </a:r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v1model.p4: A P4</a:t>
            </a:r>
            <a:r>
              <a:rPr lang="en-US" baseline="-25000" dirty="0"/>
              <a:t>14</a:t>
            </a:r>
            <a:r>
              <a:rPr lang="en-US" dirty="0"/>
              <a:t> switch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Parse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P4</a:t>
            </a:r>
            <a:r>
              <a:rPr lang="en-US" sz="2400" baseline="-25000" dirty="0"/>
              <a:t>16 </a:t>
            </a:r>
            <a:r>
              <a:rPr lang="en-US" sz="2400" dirty="0"/>
              <a:t>switch architecture that models the fixed switch architecture from the P4</a:t>
            </a:r>
            <a:r>
              <a:rPr lang="en-US" sz="2400" baseline="-25000" dirty="0"/>
              <a:t>14</a:t>
            </a:r>
            <a:r>
              <a:rPr lang="en-US" sz="2400" dirty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backward compatibility for P4</a:t>
            </a:r>
            <a:r>
              <a:rPr lang="en-US" sz="2400" baseline="-25000" dirty="0"/>
              <a:t>14</a:t>
            </a:r>
            <a:r>
              <a:rPr lang="en-US" sz="2400" dirty="0"/>
              <a:t> programs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P4</a:t>
            </a:r>
            <a:r>
              <a:rPr lang="en-US" baseline="-25000" dirty="0"/>
              <a:t>16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 written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/>
              <a:t>Grammar is sometimes difficult to express using bison capabilities</a:t>
            </a:r>
          </a:p>
          <a:p>
            <a:r>
              <a:rPr lang="en-US" dirty="0"/>
              <a:t>Parser, </a:t>
            </a:r>
            <a:r>
              <a:rPr lang="en-US" dirty="0" err="1"/>
              <a:t>lexer</a:t>
            </a:r>
            <a:r>
              <a:rPr lang="en-US" dirty="0"/>
              <a:t> and symbol manager cooperate to resolve identifiers</a:t>
            </a:r>
          </a:p>
          <a:p>
            <a:pPr lvl="1"/>
            <a:r>
              <a:rPr lang="en-US" dirty="0"/>
              <a:t>Lexer distinguishes types from regular identifiers using symbol table</a:t>
            </a:r>
          </a:p>
          <a:p>
            <a:pPr lvl="1"/>
            <a:r>
              <a:rPr lang="en-US" dirty="0" err="1"/>
              <a:t>symbol_table.h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/>
              <a:t>Important P4</a:t>
            </a:r>
            <a:r>
              <a:rPr lang="en-US" baseline="-25000" dirty="0"/>
              <a:t>16</a:t>
            </a:r>
            <a:r>
              <a:rPr lang="en-US" dirty="0"/>
              <a:t>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IR::P4Program</a:t>
            </a:r>
          </a:p>
          <a:p>
            <a:r>
              <a:rPr lang="en-US" dirty="0"/>
              <a:t>IR::Constant – integer literal (uses </a:t>
            </a:r>
            <a:r>
              <a:rPr lang="en-US" dirty="0" err="1"/>
              <a:t>libgmp</a:t>
            </a:r>
            <a:r>
              <a:rPr lang="en-US" dirty="0"/>
              <a:t> for arbitrary precision)</a:t>
            </a:r>
          </a:p>
          <a:p>
            <a:r>
              <a:rPr lang="en-US" dirty="0"/>
              <a:t>IR::</a:t>
            </a:r>
            <a:r>
              <a:rPr lang="en-US" dirty="0" err="1"/>
              <a:t>IDeclaration</a:t>
            </a:r>
            <a:r>
              <a:rPr lang="en-US" dirty="0"/>
              <a:t> – interface for all classes that introduce a new name</a:t>
            </a:r>
          </a:p>
          <a:p>
            <a:r>
              <a:rPr lang="en-US" dirty="0"/>
              <a:t>IR::</a:t>
            </a:r>
            <a:r>
              <a:rPr lang="en-US" dirty="0" err="1"/>
              <a:t>INamespace</a:t>
            </a:r>
            <a:r>
              <a:rPr lang="en-US" dirty="0"/>
              <a:t> – interface for all classes that introduce a new scope</a:t>
            </a:r>
          </a:p>
          <a:p>
            <a:r>
              <a:rPr lang="en-US" dirty="0"/>
              <a:t>IR::P4Table – a P4</a:t>
            </a:r>
            <a:r>
              <a:rPr lang="en-US" baseline="-25000" dirty="0"/>
              <a:t>16</a:t>
            </a:r>
            <a:r>
              <a:rPr lang="en-US" dirty="0"/>
              <a:t> table (“V1Table” is used for P4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  <a:p>
            <a:r>
              <a:rPr lang="en-US" dirty="0"/>
              <a:t>IR::P4Parser, IR::P4Control, IR::P4Action – P4</a:t>
            </a:r>
            <a:r>
              <a:rPr lang="en-US" baseline="-25000" dirty="0"/>
              <a:t>16</a:t>
            </a:r>
            <a:r>
              <a:rPr lang="en-US" dirty="0"/>
              <a:t> objects</a:t>
            </a:r>
          </a:p>
          <a:p>
            <a:r>
              <a:rPr lang="en-US" dirty="0"/>
              <a:t>IR::</a:t>
            </a:r>
            <a:r>
              <a:rPr lang="en-US" dirty="0" err="1"/>
              <a:t>Type_Control</a:t>
            </a:r>
            <a:r>
              <a:rPr lang="en-US" dirty="0"/>
              <a:t> – A control block type declaration (also for Parser, Action, Table)</a:t>
            </a:r>
          </a:p>
          <a:p>
            <a:r>
              <a:rPr lang="en-US" dirty="0"/>
              <a:t>IR::</a:t>
            </a:r>
            <a:r>
              <a:rPr lang="en-US" dirty="0" err="1"/>
              <a:t>Declaration_ID</a:t>
            </a:r>
            <a:r>
              <a:rPr lang="en-US" dirty="0"/>
              <a:t> – a declaration that is just an identifier (e.g., in 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IR::</a:t>
            </a:r>
            <a:r>
              <a:rPr lang="en-US" dirty="0" err="1"/>
              <a:t>Declaration_Instance</a:t>
            </a:r>
            <a:r>
              <a:rPr lang="en-US" dirty="0"/>
              <a:t> – instantiates a compile-time object calling a constructor</a:t>
            </a:r>
          </a:p>
          <a:p>
            <a:r>
              <a:rPr lang="en-US" dirty="0"/>
              <a:t>IR::Parameter – function/method/block parameter</a:t>
            </a:r>
          </a:p>
          <a:p>
            <a:r>
              <a:rPr lang="en-US" dirty="0"/>
              <a:t>IR::</a:t>
            </a:r>
            <a:r>
              <a:rPr lang="en-US" dirty="0" err="1"/>
              <a:t>Type_Extern</a:t>
            </a:r>
            <a:r>
              <a:rPr lang="en-US" dirty="0"/>
              <a:t> – represents an extern block type</a:t>
            </a:r>
          </a:p>
          <a:p>
            <a:r>
              <a:rPr lang="en-US" dirty="0"/>
              <a:t>IR::</a:t>
            </a:r>
            <a:r>
              <a:rPr lang="en-US" dirty="0" err="1"/>
              <a:t>TypeSpecialized</a:t>
            </a:r>
            <a:r>
              <a:rPr lang="en-US" dirty="0"/>
              <a:t> – e.g., </a:t>
            </a:r>
            <a:r>
              <a:rPr lang="en-US" dirty="0" err="1"/>
              <a:t>ext</a:t>
            </a:r>
            <a:r>
              <a:rPr lang="en-US" dirty="0"/>
              <a:t>&lt;bit&lt;32&gt;&gt;, where </a:t>
            </a:r>
            <a:r>
              <a:rPr lang="en-US" dirty="0" err="1"/>
              <a:t>ext</a:t>
            </a:r>
            <a:r>
              <a:rPr lang="en-US" dirty="0"/>
              <a:t> is an extern</a:t>
            </a:r>
          </a:p>
          <a:p>
            <a:r>
              <a:rPr lang="en-US" dirty="0"/>
              <a:t>IR::</a:t>
            </a:r>
            <a:r>
              <a:rPr lang="en-US" dirty="0" err="1"/>
              <a:t>TypeNameExpression</a:t>
            </a:r>
            <a:r>
              <a:rPr lang="en-US" dirty="0"/>
              <a:t> – e.g., </a:t>
            </a:r>
            <a:r>
              <a:rPr lang="en-US" dirty="0" err="1"/>
              <a:t>enum</a:t>
            </a:r>
            <a:r>
              <a:rPr lang="en-US" dirty="0"/>
              <a:t> X { b }  X x =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.b</a:t>
            </a:r>
            <a:r>
              <a:rPr lang="en-US" dirty="0"/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E05-E84F-4E83-86B4-C436FF5F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919-08FD-4821-B7A1-6C6DA758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42" y="1825625"/>
            <a:ext cx="110993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be rerun every time the program changes</a:t>
            </a:r>
          </a:p>
          <a:p>
            <a:pPr lvl="1"/>
            <a:r>
              <a:rPr lang="en-US" sz="2800" dirty="0" err="1"/>
              <a:t>ResolveReferences</a:t>
            </a:r>
            <a:endParaRPr lang="en-US" sz="2800" dirty="0"/>
          </a:p>
          <a:p>
            <a:pPr lvl="1"/>
            <a:r>
              <a:rPr lang="en-US" sz="2800" dirty="0" err="1"/>
              <a:t>TypeInference</a:t>
            </a:r>
            <a:endParaRPr lang="en-US" sz="2800" dirty="0"/>
          </a:p>
          <a:p>
            <a:r>
              <a:rPr lang="en-US" sz="3200" dirty="0"/>
              <a:t>Evaluator</a:t>
            </a:r>
          </a:p>
          <a:p>
            <a:pPr lvl="1"/>
            <a:r>
              <a:rPr lang="en-US" sz="2800" dirty="0"/>
              <a:t>Run after front-end and mid-end</a:t>
            </a:r>
          </a:p>
          <a:p>
            <a:pPr lvl="1"/>
            <a:r>
              <a:rPr lang="en-US" sz="2800" dirty="0"/>
              <a:t>Builds the hierarchy of statically allocated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3BBC-AB2C-42AE-AF13-116F1A13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009DB-D001-4346-98AC-748F7740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7800" y="27758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ResolveReferences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frequently used pass</a:t>
            </a:r>
          </a:p>
          <a:p>
            <a:pPr lvl="1"/>
            <a:r>
              <a:rPr lang="en-US" dirty="0"/>
              <a:t>Called almost every time the program IR changes</a:t>
            </a:r>
          </a:p>
          <a:p>
            <a:r>
              <a:rPr lang="en-US" dirty="0"/>
              <a:t>Fills a </a:t>
            </a:r>
            <a:r>
              <a:rPr lang="en-US" dirty="0" err="1"/>
              <a:t>ReferenceMap</a:t>
            </a:r>
            <a:endParaRPr lang="en-US" dirty="0"/>
          </a:p>
          <a:p>
            <a:pPr lvl="1"/>
            <a:r>
              <a:rPr lang="en-US" dirty="0"/>
              <a:t>Maps each Path to a declaration</a:t>
            </a:r>
          </a:p>
          <a:p>
            <a:pPr lvl="1"/>
            <a:r>
              <a:rPr lang="en-US" dirty="0"/>
              <a:t>See below for a description of the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(Does not do anything if the program has not changed since the last invocation)</a:t>
            </a:r>
          </a:p>
          <a:p>
            <a:r>
              <a:rPr lang="en-US" dirty="0"/>
              <a:t>It must be run starting at the </a:t>
            </a:r>
            <a:r>
              <a:rPr lang="en-US" dirty="0" err="1"/>
              <a:t>toplevel</a:t>
            </a:r>
            <a:r>
              <a:rPr lang="en-US" dirty="0"/>
              <a:t> P4Program</a:t>
            </a:r>
          </a:p>
          <a:p>
            <a:pPr lvl="1"/>
            <a:r>
              <a:rPr lang="en-US" dirty="0"/>
              <a:t>Otherwise it may complain about unknown symbols</a:t>
            </a:r>
          </a:p>
          <a:p>
            <a:r>
              <a:rPr lang="en-US" dirty="0"/>
              <a:t>Can optionally warn about shadowed symbols</a:t>
            </a:r>
          </a:p>
          <a:p>
            <a:r>
              <a:rPr lang="en-US" dirty="0"/>
              <a:t>Scans namespaces inside-out: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ISimpleNamespace</a:t>
            </a:r>
            <a:r>
              <a:rPr lang="en-US" dirty="0"/>
              <a:t> – at most one declaration with a given name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IGeneralNamespace</a:t>
            </a:r>
            <a:r>
              <a:rPr lang="en-US" dirty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identifiers </a:t>
            </a:r>
          </a:p>
          <a:p>
            <a:r>
              <a:rPr lang="en-US" dirty="0"/>
              <a:t>IR::Path can appear in two contexts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PathExpression</a:t>
            </a:r>
            <a:r>
              <a:rPr lang="en-US" dirty="0"/>
              <a:t>: an expression that refers to a name (name is a Path)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Type_Name</a:t>
            </a:r>
            <a:r>
              <a:rPr lang="en-US" dirty="0"/>
              <a:t>: an expression that refers to a type by name (name is a Path)</a:t>
            </a:r>
          </a:p>
          <a:p>
            <a:r>
              <a:rPr lang="en-US" dirty="0"/>
              <a:t>IR::Member represents a field access</a:t>
            </a:r>
          </a:p>
          <a:p>
            <a:r>
              <a:rPr lang="en-US" dirty="0" err="1"/>
              <a:t>ReferenceMap</a:t>
            </a:r>
            <a:r>
              <a:rPr lang="en-US" dirty="0"/>
              <a:t> core methods: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IR::</a:t>
            </a:r>
            <a:r>
              <a:rPr lang="en-US" dirty="0" err="1"/>
              <a:t>IDeclaration</a:t>
            </a:r>
            <a:r>
              <a:rPr lang="en-US" dirty="0"/>
              <a:t>* </a:t>
            </a:r>
            <a:r>
              <a:rPr lang="en-US" dirty="0" err="1"/>
              <a:t>getDeclaration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IR::Path* path)</a:t>
            </a:r>
          </a:p>
          <a:p>
            <a:pPr lvl="1"/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base) </a:t>
            </a:r>
          </a:p>
          <a:p>
            <a:r>
              <a:rPr lang="en-US" dirty="0" err="1"/>
              <a:t>ResolveReferences</a:t>
            </a:r>
            <a:r>
              <a:rPr lang="en-US" dirty="0"/>
              <a:t> fills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Note: source position </a:t>
            </a:r>
            <a:r>
              <a:rPr lang="en-US" i="1" dirty="0"/>
              <a:t>is important</a:t>
            </a:r>
            <a:r>
              <a:rPr lang="en-US" dirty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INode</a:t>
            </a:r>
            <a:r>
              <a:rPr lang="en-US" dirty="0"/>
              <a:t> that introduced symbol referred.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/>
              <a:t>Fresh unique name within </a:t>
            </a:r>
            <a:r>
              <a:rPr lang="en-US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declarations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</a:t>
            </a:r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  <a:p>
            <a:r>
              <a:rPr lang="en-US" dirty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/>
              <a:t>A guide to the provided passes</a:t>
            </a:r>
          </a:p>
          <a:p>
            <a:pPr lvl="1"/>
            <a:r>
              <a:rPr lang="en-US" dirty="0"/>
              <a:t>Front-end passes</a:t>
            </a:r>
          </a:p>
          <a:p>
            <a:pPr lvl="1"/>
            <a:r>
              <a:rPr lang="en-US" dirty="0"/>
              <a:t>Mid-end passes</a:t>
            </a:r>
          </a:p>
          <a:p>
            <a:r>
              <a:rPr lang="en-US" dirty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z = x + </a:t>
            </a:r>
            <a:r>
              <a:rPr lang="en-US" dirty="0" err="1"/>
              <a:t>w.s</a:t>
            </a:r>
            <a:r>
              <a:rPr lang="en-US" dirty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P4Program</a:t>
            </a:r>
          </a:p>
          <a:p>
            <a:r>
              <a:rPr lang="en-US" sz="1600" dirty="0"/>
              <a:t>  declarations=Vector&lt;Node&gt;[3]</a:t>
            </a:r>
          </a:p>
          <a:p>
            <a:r>
              <a:rPr lang="en-US" sz="1600" dirty="0"/>
              <a:t>    0=</a:t>
            </a:r>
            <a:r>
              <a:rPr lang="en-US" sz="1600" dirty="0" err="1"/>
              <a:t>Declaration_Constant</a:t>
            </a:r>
            <a:r>
              <a:rPr lang="en-US" sz="1600" dirty="0"/>
              <a:t>, name=x</a:t>
            </a:r>
          </a:p>
          <a:p>
            <a:r>
              <a:rPr lang="en-US" sz="1600" dirty="0"/>
              <a:t>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initializer=Constant, value=10</a:t>
            </a:r>
          </a:p>
          <a:p>
            <a:r>
              <a:rPr lang="en-US" sz="1600" dirty="0"/>
              <a:t>    1=</a:t>
            </a:r>
            <a:r>
              <a:rPr lang="en-US" sz="1600" dirty="0" err="1"/>
              <a:t>Type_Struct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fields=Vector&lt;</a:t>
            </a:r>
            <a:r>
              <a:rPr lang="en-US" sz="1600" dirty="0" err="1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StructField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2=P4Action, name=a</a:t>
            </a:r>
          </a:p>
          <a:p>
            <a:r>
              <a:rPr lang="en-US" sz="1600" dirty="0"/>
              <a:t>      parameters=</a:t>
            </a:r>
            <a:r>
              <a:rPr lang="en-US" sz="1600" dirty="0" err="1"/>
              <a:t>ParameterList</a:t>
            </a:r>
            <a:endParaRPr lang="en-US" sz="1600" dirty="0"/>
          </a:p>
          <a:p>
            <a:r>
              <a:rPr lang="en-US" sz="1600" dirty="0"/>
              <a:t>        parameters=Vector&lt;Parameter&gt;[2]</a:t>
            </a:r>
          </a:p>
          <a:p>
            <a:r>
              <a:rPr lang="en-US" sz="1600" dirty="0"/>
              <a:t>          0=Parameter, name=w, direction=in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Type_Name</a:t>
            </a:r>
            <a:endParaRPr lang="en-US" sz="1600" dirty="0"/>
          </a:p>
          <a:p>
            <a:r>
              <a:rPr lang="en-US" sz="1600" dirty="0"/>
              <a:t>              path=S</a:t>
            </a:r>
          </a:p>
          <a:p>
            <a:r>
              <a:rPr lang="en-US" sz="1600" dirty="0"/>
              <a:t>          1=Parameter, name=z, direction=out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body=Vector&lt;</a:t>
            </a:r>
            <a:r>
              <a:rPr lang="en-US" sz="1600" dirty="0" err="1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AssignmentStatement</a:t>
            </a:r>
            <a:endParaRPr lang="en-US" sz="1600" dirty="0"/>
          </a:p>
          <a:p>
            <a:r>
              <a:rPr lang="en-US" sz="1600" dirty="0"/>
              <a:t>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path=z</a:t>
            </a:r>
          </a:p>
          <a:p>
            <a:r>
              <a:rPr lang="en-US" sz="1600" dirty="0"/>
              <a:t>          right=Add</a:t>
            </a:r>
          </a:p>
          <a:p>
            <a:r>
              <a:rPr lang="en-US" sz="1600" dirty="0"/>
              <a:t>  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path=x</a:t>
            </a:r>
          </a:p>
          <a:p>
            <a:r>
              <a:rPr lang="en-US" sz="1600" dirty="0"/>
              <a:t>            right=Member</a:t>
            </a:r>
          </a:p>
          <a:p>
            <a:r>
              <a:rPr lang="en-US" sz="1600" dirty="0"/>
              <a:t>              expr=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  path=w</a:t>
            </a:r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9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 </a:t>
            </a:r>
            <a:r>
              <a:rPr lang="en-US" dirty="0" err="1"/>
              <a:t>TypeInference</a:t>
            </a:r>
            <a:endParaRPr lang="en-US" dirty="0"/>
          </a:p>
          <a:p>
            <a:r>
              <a:rPr lang="en-US" dirty="0"/>
              <a:t>Needs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Checks program typing</a:t>
            </a:r>
          </a:p>
          <a:p>
            <a:r>
              <a:rPr lang="en-US" dirty="0"/>
              <a:t>Computes values for type variables</a:t>
            </a:r>
          </a:p>
          <a:p>
            <a:r>
              <a:rPr lang="en-US" dirty="0"/>
              <a:t>Inserts explicit casts where needed</a:t>
            </a:r>
          </a:p>
          <a:p>
            <a:r>
              <a:rPr lang="en-US" dirty="0"/>
              <a:t>After first execution no more casts should be ever needed – </a:t>
            </a:r>
            <a:br>
              <a:rPr lang="en-US" dirty="0"/>
            </a:br>
            <a:r>
              <a:rPr lang="en-US" dirty="0"/>
              <a:t>it should behave like an Inspector in all subsequent passes</a:t>
            </a:r>
          </a:p>
          <a:p>
            <a:r>
              <a:rPr lang="en-US" dirty="0"/>
              <a:t>Produces a </a:t>
            </a:r>
            <a:r>
              <a:rPr lang="en-US" dirty="0" err="1"/>
              <a:t>TypeMap</a:t>
            </a:r>
            <a:endParaRPr lang="en-US" dirty="0"/>
          </a:p>
          <a:p>
            <a:pPr lvl="1"/>
            <a:r>
              <a:rPr lang="en-US" dirty="0"/>
              <a:t>for each node that has a type the map stores its </a:t>
            </a:r>
            <a:r>
              <a:rPr lang="en-US" b="1" dirty="0"/>
              <a:t>canonical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the canonical representation is not part of the IR program DAG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/>
              <a:t>struct</a:t>
            </a:r>
            <a:r>
              <a:rPr lang="en-US" dirty="0"/>
              <a:t> always uses </a:t>
            </a:r>
            <a:r>
              <a:rPr lang="en-US" dirty="0" err="1"/>
              <a:t>TypeName</a:t>
            </a:r>
            <a:r>
              <a:rPr lang="en-US" dirty="0"/>
              <a:t> for fields, but canonical </a:t>
            </a:r>
            <a:r>
              <a:rPr lang="en-US" dirty="0" err="1"/>
              <a:t>struct</a:t>
            </a:r>
            <a:r>
              <a:rPr lang="en-US" dirty="0"/>
              <a:t> has actual field types)</a:t>
            </a:r>
          </a:p>
          <a:p>
            <a:pPr lvl="1"/>
            <a:r>
              <a:rPr lang="en-US" dirty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/>
              <a:t>Somewhat complicated due to generics</a:t>
            </a:r>
          </a:p>
          <a:p>
            <a:r>
              <a:rPr lang="en-US" dirty="0"/>
              <a:t>Infers values for unspecified type-variables</a:t>
            </a:r>
          </a:p>
          <a:p>
            <a:r>
              <a:rPr lang="en-US" dirty="0"/>
              <a:t>Uses </a:t>
            </a:r>
            <a:r>
              <a:rPr lang="en-US" dirty="0" err="1"/>
              <a:t>Hindley</a:t>
            </a:r>
            <a:r>
              <a:rPr lang="en-US" dirty="0"/>
              <a:t>-Milner (unification) algorithm</a:t>
            </a:r>
          </a:p>
          <a:p>
            <a:pPr lvl="1"/>
            <a:r>
              <a:rPr lang="en-US" dirty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http://cs.brown.edu/~sk/Publications/Books/ProgLangs/2007-04-26/plai-2007-04-26.pdf</a:t>
            </a:r>
            <a:r>
              <a:rPr lang="en-US" dirty="0"/>
              <a:t>, page 280</a:t>
            </a:r>
          </a:p>
          <a:p>
            <a:endParaRPr lang="en-US" dirty="0"/>
          </a:p>
          <a:p>
            <a:r>
              <a:rPr lang="en-US" dirty="0"/>
              <a:t>The pass </a:t>
            </a:r>
            <a:r>
              <a:rPr lang="en-US" dirty="0" err="1"/>
              <a:t>ClearTypeMap</a:t>
            </a:r>
            <a:r>
              <a:rPr lang="en-US" dirty="0"/>
              <a:t> erases the </a:t>
            </a:r>
            <a:r>
              <a:rPr lang="en-US" dirty="0" err="1"/>
              <a:t>typeMap</a:t>
            </a:r>
            <a:r>
              <a:rPr lang="en-US" dirty="0"/>
              <a:t>; it should be called when the types of some objects may change </a:t>
            </a:r>
            <a:br>
              <a:rPr lang="en-US" dirty="0"/>
            </a:br>
            <a:r>
              <a:rPr lang="en-US" dirty="0"/>
              <a:t>(e.g. convert </a:t>
            </a:r>
            <a:r>
              <a:rPr lang="en-US" dirty="0" err="1"/>
              <a:t>enum</a:t>
            </a:r>
            <a:r>
              <a:rPr lang="en-US" dirty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0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/>
              <a:t>P4::Evaluator</a:t>
            </a:r>
          </a:p>
          <a:p>
            <a:r>
              <a:rPr lang="en-US" dirty="0"/>
              <a:t>Should be called after the front-end and mid-end</a:t>
            </a:r>
          </a:p>
          <a:p>
            <a:r>
              <a:rPr lang="en-US" dirty="0"/>
              <a:t>Represents each program resource as a Block</a:t>
            </a:r>
          </a:p>
          <a:p>
            <a:r>
              <a:rPr lang="en-US" dirty="0"/>
              <a:t>Blocks form a DAG</a:t>
            </a:r>
          </a:p>
          <a:p>
            <a:pPr lvl="1"/>
            <a:r>
              <a:rPr lang="en-US" dirty="0"/>
              <a:t>children of a block are “allocated” within that block</a:t>
            </a:r>
          </a:p>
          <a:p>
            <a:r>
              <a:rPr lang="en-US" dirty="0"/>
              <a:t>Each persistent resource has a block</a:t>
            </a:r>
          </a:p>
          <a:p>
            <a:pPr lvl="1"/>
            <a:r>
              <a:rPr lang="en-US" dirty="0"/>
              <a:t>parser, control, packages, externs, tables</a:t>
            </a:r>
          </a:p>
          <a:p>
            <a:r>
              <a:rPr lang="en-US" dirty="0"/>
              <a:t>Each block maps IR nodes to </a:t>
            </a:r>
            <a:r>
              <a:rPr lang="en-US" dirty="0" err="1"/>
              <a:t>CompileTimeValue</a:t>
            </a:r>
            <a:r>
              <a:rPr lang="en-US" dirty="0"/>
              <a:t> s</a:t>
            </a:r>
          </a:p>
          <a:p>
            <a:r>
              <a:rPr lang="en-US" dirty="0"/>
              <a:t>A </a:t>
            </a:r>
            <a:r>
              <a:rPr lang="en-US" dirty="0" err="1"/>
              <a:t>CompileTimeValue</a:t>
            </a:r>
            <a:r>
              <a:rPr lang="en-US" dirty="0"/>
              <a:t> is a compile-time constant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p</a:t>
            </a:r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pipe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deparser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hierarchy </a:t>
            </a:r>
            <a:r>
              <a:rPr lang="en-US"/>
              <a:t>for </a:t>
            </a:r>
            <a:br>
              <a:rPr lang="en-US"/>
            </a:br>
            <a:r>
              <a:rPr lang="en-US"/>
              <a:t>simple-switch-example.p4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ipv4_match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smac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Toplevel</a:t>
            </a:r>
            <a:r>
              <a:rPr lang="en-US" dirty="0"/>
              <a:t> block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P4</a:t>
            </a:r>
            <a:r>
              <a:rPr lang="en-US" baseline="-25000" dirty="0"/>
              <a:t>16</a:t>
            </a:r>
            <a:r>
              <a:rPr lang="en-US" dirty="0"/>
              <a:t> compiler front-end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/>
              <a:t>Front-end passes (frontends/p4/frontend.cpp)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Pretty printing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Create control-plane names for keys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order of side-effects explicit (argument and short-circuit evaluation)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Compile-time evaluation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Conversion to P4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program as P4</a:t>
            </a:r>
            <a:r>
              <a:rPr lang="en-US" baseline="-25000" dirty="0"/>
              <a:t>16</a:t>
            </a:r>
            <a:r>
              <a:rPr lang="en-US" dirty="0"/>
              <a:t> code</a:t>
            </a:r>
          </a:p>
          <a:p>
            <a:r>
              <a:rPr lang="en-US" dirty="0"/>
              <a:t>Used to convert 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endParaRPr lang="en-US" dirty="0"/>
          </a:p>
          <a:p>
            <a:r>
              <a:rPr lang="en-US" dirty="0"/>
              <a:t>Can optionally emit IR as comments in the code</a:t>
            </a:r>
          </a:p>
          <a:p>
            <a:r>
              <a:rPr lang="en-US" dirty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51734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Run immediately after parsing. </a:t>
            </a:r>
          </a:p>
          <a:p>
            <a:r>
              <a:rPr lang="en-US" dirty="0"/>
              <a:t>There is no type information at this point, so it does only simple checks.</a:t>
            </a:r>
          </a:p>
          <a:p>
            <a:pPr lvl="1"/>
            <a:r>
              <a:rPr lang="en-US" dirty="0"/>
              <a:t>integer constants have valid types</a:t>
            </a:r>
          </a:p>
          <a:p>
            <a:pPr lvl="1"/>
            <a:r>
              <a:rPr lang="en-US" dirty="0"/>
              <a:t>don't care _ is not used as a name for methods, fields, variables, instances</a:t>
            </a:r>
          </a:p>
          <a:p>
            <a:pPr lvl="1"/>
            <a:r>
              <a:rPr lang="en-US" dirty="0"/>
              <a:t>width of bit&lt;&gt; types is positive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/>
              <a:t>no parser state is named 'accept' or 'reject'</a:t>
            </a:r>
          </a:p>
          <a:p>
            <a:pPr lvl="1"/>
            <a:r>
              <a:rPr lang="en-US" dirty="0"/>
              <a:t>constructor parameters are direction-less</a:t>
            </a:r>
          </a:p>
          <a:p>
            <a:pPr lvl="1"/>
            <a:r>
              <a:rPr lang="en-US" dirty="0"/>
              <a:t>tables have an </a:t>
            </a:r>
            <a:r>
              <a:rPr lang="en-US" b="1" dirty="0"/>
              <a:t>actions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table </a:t>
            </a:r>
            <a:r>
              <a:rPr lang="en-US" b="1" dirty="0"/>
              <a:t>entries</a:t>
            </a:r>
            <a:r>
              <a:rPr lang="en-US" dirty="0"/>
              <a:t> list are </a:t>
            </a:r>
            <a:r>
              <a:rPr lang="en-US" b="1" dirty="0" err="1"/>
              <a:t>const</a:t>
            </a:r>
            <a:endParaRPr lang="en-US" b="1" dirty="0"/>
          </a:p>
          <a:p>
            <a:pPr lvl="1"/>
            <a:r>
              <a:rPr lang="en-US" dirty="0"/>
              <a:t>instantiations appear at the top-level only</a:t>
            </a:r>
          </a:p>
          <a:p>
            <a:pPr lvl="1"/>
            <a:r>
              <a:rPr lang="en-US" dirty="0"/>
              <a:t>switch statements do not occur in actions</a:t>
            </a:r>
          </a:p>
          <a:p>
            <a:pPr lvl="1"/>
            <a:r>
              <a:rPr lang="en-US" dirty="0"/>
              <a:t>instantiations do not occur in actions</a:t>
            </a:r>
          </a:p>
          <a:p>
            <a:pPr lvl="1"/>
            <a:r>
              <a:rPr lang="en-US" dirty="0"/>
              <a:t>constructors are not invoked in actions</a:t>
            </a:r>
          </a:p>
          <a:p>
            <a:pPr lvl="1"/>
            <a:r>
              <a:rPr lang="en-US" dirty="0"/>
              <a:t>returns and exits do not appear in parsers</a:t>
            </a:r>
          </a:p>
          <a:p>
            <a:pPr lvl="1"/>
            <a:r>
              <a:rPr lang="en-US" dirty="0"/>
              <a:t>exits to not appear in functions</a:t>
            </a:r>
          </a:p>
          <a:p>
            <a:pPr lvl="1"/>
            <a:r>
              <a:rPr lang="en-US" b="1" dirty="0"/>
              <a:t>extern</a:t>
            </a:r>
            <a:r>
              <a:rPr lang="en-US" dirty="0"/>
              <a:t> constructor names have proper names</a:t>
            </a:r>
          </a:p>
          <a:p>
            <a:pPr lvl="1"/>
            <a:r>
              <a:rPr lang="en-US" dirty="0"/>
              <a:t>names of all parameters are distinct</a:t>
            </a:r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accept and reject states</a:t>
            </a:r>
          </a:p>
          <a:p>
            <a:r>
              <a:rPr lang="en-US" dirty="0"/>
              <a:t>Adds parentheses to action invocations in tables:</a:t>
            </a:r>
          </a:p>
          <a:p>
            <a:pPr lvl="1"/>
            <a:r>
              <a:rPr lang="en-US" dirty="0"/>
              <a:t>e.g., actions = { a; } becomes actions = { a(); }</a:t>
            </a:r>
          </a:p>
          <a:p>
            <a:r>
              <a:rPr lang="en-US" dirty="0"/>
              <a:t>Parser states without selects will transition to reject</a:t>
            </a:r>
          </a:p>
          <a:p>
            <a:r>
              <a:rPr lang="en-US" dirty="0"/>
              <a:t>Adds </a:t>
            </a:r>
            <a:r>
              <a:rPr lang="en-US" dirty="0" err="1"/>
              <a:t>default_action</a:t>
            </a:r>
            <a:r>
              <a:rPr lang="en-US" dirty="0"/>
              <a:t> when it is missing; adds </a:t>
            </a:r>
            <a:r>
              <a:rPr lang="en-US" dirty="0" err="1"/>
              <a:t>NoAction</a:t>
            </a:r>
            <a:r>
              <a:rPr lang="en-US" dirty="0"/>
              <a:t> to action list</a:t>
            </a:r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Constant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run before and after type inference</a:t>
            </a:r>
          </a:p>
          <a:p>
            <a:r>
              <a:rPr lang="en-US" dirty="0"/>
              <a:t>Run several times during compilation</a:t>
            </a:r>
          </a:p>
          <a:p>
            <a:r>
              <a:rPr lang="en-US" dirty="0"/>
              <a:t>Run prior to type inference to </a:t>
            </a:r>
            <a:br>
              <a:rPr lang="en-US" dirty="0"/>
            </a:br>
            <a:r>
              <a:rPr lang="en-US" dirty="0"/>
              <a:t>compute bounds that have to be constant,</a:t>
            </a:r>
            <a:br>
              <a:rPr lang="en-US" dirty="0"/>
            </a:br>
            <a:r>
              <a:rPr lang="en-US" dirty="0"/>
              <a:t>e.g. e.g., </a:t>
            </a:r>
            <a:r>
              <a:rPr lang="en-US" dirty="0">
                <a:latin typeface="Consolas" panose="020B0609020204030204" pitchFamily="49" charset="0"/>
              </a:rPr>
              <a:t>bit&lt;(3+4)&gt;</a:t>
            </a:r>
            <a:endParaRPr lang="en-US" dirty="0"/>
          </a:p>
          <a:p>
            <a:r>
              <a:rPr lang="en-US" dirty="0"/>
              <a:t>Also handles some select expressions, </a:t>
            </a:r>
            <a:br>
              <a:rPr lang="en-US" dirty="0"/>
            </a:br>
            <a:r>
              <a:rPr lang="en-US" dirty="0"/>
              <a:t>detecting some unreachable select labels</a:t>
            </a:r>
          </a:p>
          <a:p>
            <a:r>
              <a:rPr lang="en-US" dirty="0"/>
              <a:t>Also handles if statements with constant conditions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/>
              <a:t>Converts direct invocations of controls or parsers</a:t>
            </a:r>
            <a:br>
              <a:rPr lang="en-US" dirty="0"/>
            </a:br>
            <a:r>
              <a:rPr lang="en-US" dirty="0"/>
              <a:t>into separate instantiations and calls</a:t>
            </a:r>
          </a:p>
          <a:p>
            <a:r>
              <a:rPr lang="en-US" dirty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261942-8F6E-48FE-BF98-075338CC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2107" y="3138034"/>
            <a:ext cx="2661684" cy="212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395AB-8E96-48F4-9F5A-747B74CB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Deprecated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34C1-7B73-4CBD-BD87-222008E8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673"/>
          </a:xfrm>
        </p:spPr>
        <p:txBody>
          <a:bodyPr/>
          <a:lstStyle/>
          <a:p>
            <a:r>
              <a:rPr lang="en-US" dirty="0"/>
              <a:t>Gives warnings if one uses constructs annotated with @deprecated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79ECA-4EFB-4209-92E5-B8CD85B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D6E0B-63FC-4A94-9222-C53EC5753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1624" y="185738"/>
            <a:ext cx="2452167" cy="1639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CA43A-04F0-4890-9FA0-0D4C96C2FC7D}"/>
              </a:ext>
            </a:extLst>
          </p:cNvPr>
          <p:cNvSpPr txBox="1">
            <a:spLocks/>
          </p:cNvSpPr>
          <p:nvPr/>
        </p:nvSpPr>
        <p:spPr>
          <a:xfrm>
            <a:off x="838200" y="2414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CheckNamedArgs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5422E-73FB-4FF6-8C5B-F3DADF47F6B3}"/>
              </a:ext>
            </a:extLst>
          </p:cNvPr>
          <p:cNvSpPr txBox="1">
            <a:spLocks/>
          </p:cNvSpPr>
          <p:nvPr/>
        </p:nvSpPr>
        <p:spPr>
          <a:xfrm>
            <a:off x="838200" y="3715203"/>
            <a:ext cx="10515600" cy="277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Checks that named arguments in calls have distinct names</a:t>
            </a:r>
          </a:p>
          <a:p>
            <a:r>
              <a:rPr lang="en-US" dirty="0"/>
              <a:t>All arguments must be named or not</a:t>
            </a:r>
          </a:p>
          <a:p>
            <a:r>
              <a:rPr lang="en-US" dirty="0"/>
              <a:t>Optional parameters do not have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3213597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control-plane name for each table key field.</a:t>
            </a:r>
          </a:p>
          <a:p>
            <a:r>
              <a:rPr lang="en-US" dirty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@name("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inference should infer values for all type-variables</a:t>
            </a:r>
          </a:p>
          <a:p>
            <a:r>
              <a:rPr lang="en-US" dirty="0"/>
              <a:t>This pass replaces type variables with concrete types</a:t>
            </a:r>
          </a:p>
          <a:p>
            <a:pPr lvl="1"/>
            <a:r>
              <a:rPr lang="en-US" dirty="0"/>
              <a:t>Constructors, method calls, generic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Purely syntactic</a:t>
            </a:r>
          </a:p>
          <a:p>
            <a:pPr lvl="1"/>
            <a:r>
              <a:rPr lang="en-US" dirty="0"/>
              <a:t>Rewrite div/mod/multiply by powers of two</a:t>
            </a:r>
          </a:p>
          <a:p>
            <a:r>
              <a:rPr lang="en-US" dirty="0"/>
              <a:t>Also does some algebraic optimizations</a:t>
            </a:r>
          </a:p>
          <a:p>
            <a:pPr lvl="1"/>
            <a:r>
              <a:rPr lang="en-US" dirty="0"/>
              <a:t>add/subtract with 0, shift with zero</a:t>
            </a:r>
          </a:p>
          <a:p>
            <a:pPr lvl="1"/>
            <a:r>
              <a:rPr lang="en-US" dirty="0"/>
              <a:t>multiply/divide with 0 or 1</a:t>
            </a:r>
          </a:p>
          <a:p>
            <a:pPr lvl="1"/>
            <a:r>
              <a:rPr lang="en-US" dirty="0"/>
              <a:t>bitwise operations with constants</a:t>
            </a:r>
          </a:p>
          <a:p>
            <a:pPr lvl="1"/>
            <a:r>
              <a:rPr lang="en-US" dirty="0" err="1"/>
              <a:t>DeMorgan</a:t>
            </a:r>
            <a:r>
              <a:rPr lang="en-US" dirty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casts where the input and </a:t>
            </a:r>
            <a:br>
              <a:rPr lang="en-US" dirty="0"/>
            </a:br>
            <a:r>
              <a:rPr lang="en-US" dirty="0"/>
              <a:t>output types are the same</a:t>
            </a:r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useless nested block statements</a:t>
            </a:r>
          </a:p>
          <a:p>
            <a:r>
              <a:rPr lang="en-US" dirty="0"/>
              <a:t>Simplify if statements with no branches</a:t>
            </a:r>
          </a:p>
          <a:p>
            <a:r>
              <a:rPr lang="en-US" dirty="0"/>
              <a:t>Remove empty statements</a:t>
            </a:r>
          </a:p>
          <a:p>
            <a:r>
              <a:rPr lang="en-US" dirty="0"/>
              <a:t>Remove unused switch statement labels and empty</a:t>
            </a:r>
            <a:br>
              <a:rPr lang="en-US" dirty="0"/>
            </a:br>
            <a:r>
              <a:rPr lang="en-US" dirty="0"/>
              <a:t>switch statements</a:t>
            </a:r>
          </a:p>
          <a:p>
            <a:r>
              <a:rPr lang="en-US" dirty="0"/>
              <a:t>Removes switch statements with no cases</a:t>
            </a:r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Repeatedly eliminates all declarations that are never</a:t>
            </a:r>
            <a:br>
              <a:rPr lang="en-US" dirty="0"/>
            </a:br>
            <a:r>
              <a:rPr lang="en-US" dirty="0"/>
              <a:t>referenced in the program</a:t>
            </a:r>
          </a:p>
          <a:p>
            <a:pPr lvl="1"/>
            <a:r>
              <a:rPr lang="en-US" dirty="0"/>
              <a:t>control, parser, action, table, variables, parser states</a:t>
            </a:r>
          </a:p>
          <a:p>
            <a:r>
              <a:rPr lang="en-US" dirty="0"/>
              <a:t>This is not the same as </a:t>
            </a:r>
            <a:r>
              <a:rPr lang="en-US" dirty="0" err="1"/>
              <a:t>def</a:t>
            </a:r>
            <a:r>
              <a:rPr lang="en-US" dirty="0"/>
              <a:t>-use analysis</a:t>
            </a:r>
          </a:p>
          <a:p>
            <a:r>
              <a:rPr lang="en-US" dirty="0"/>
              <a:t>But it does not remove parameters, types, </a:t>
            </a:r>
            <a:r>
              <a:rPr lang="en-US" dirty="0" err="1"/>
              <a:t>enum</a:t>
            </a:r>
            <a:r>
              <a:rPr lang="en-US" dirty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/>
              <a:t>Remove unreachable parser states</a:t>
            </a:r>
          </a:p>
          <a:p>
            <a:r>
              <a:rPr lang="en-US" dirty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Inserts code for </a:t>
            </a:r>
            <a:r>
              <a:rPr lang="en-US" dirty="0" err="1"/>
              <a:t>header.setInvalid</a:t>
            </a:r>
            <a:r>
              <a:rPr lang="en-US" dirty="0"/>
              <a:t>() where required</a:t>
            </a:r>
          </a:p>
          <a:p>
            <a:pPr lvl="1"/>
            <a:r>
              <a:rPr lang="en-US" dirty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SetHeaders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Headers initialized from lists must also be </a:t>
            </a:r>
            <a:r>
              <a:rPr lang="en-US" dirty="0" err="1"/>
              <a:t>setValid</a:t>
            </a:r>
            <a:r>
              <a:rPr lang="en-US" dirty="0"/>
              <a:t>()</a:t>
            </a:r>
          </a:p>
          <a:p>
            <a:r>
              <a:rPr lang="en-US" dirty="0"/>
              <a:t>h = { x }; becomes </a:t>
            </a:r>
            <a:r>
              <a:rPr lang="en-US" dirty="0" err="1"/>
              <a:t>h.setValid</a:t>
            </a:r>
            <a:r>
              <a:rPr lang="en-US" dirty="0"/>
              <a:t>(); h = { x };</a:t>
            </a:r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/>
              <a:t>Give each variable in the program a unique new name</a:t>
            </a:r>
          </a:p>
          <a:p>
            <a:r>
              <a:rPr lang="en-US" dirty="0"/>
              <a:t>If it is important (e.g., control-plane visible) </a:t>
            </a:r>
            <a:br>
              <a:rPr lang="en-US" dirty="0"/>
            </a:br>
            <a:r>
              <a:rPr lang="en-US" dirty="0"/>
              <a:t>preserve the old name as a @name annotation.</a:t>
            </a:r>
          </a:p>
          <a:p>
            <a:r>
              <a:rPr lang="en-US" dirty="0"/>
              <a:t>Makes it easy to move code around without causing name clashes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Moves all declarations from inner blocks to the outermost scope</a:t>
            </a:r>
          </a:p>
          <a:p>
            <a:r>
              <a:rPr lang="en-US" dirty="0"/>
              <a:t>Moves all locals in an action to the enclosing control</a:t>
            </a:r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initialization is separated from declaration</a:t>
            </a:r>
          </a:p>
          <a:p>
            <a:pPr lvl="1"/>
            <a:r>
              <a:rPr lang="en-US" dirty="0"/>
              <a:t>In parsers initialization is done in the start state</a:t>
            </a:r>
          </a:p>
          <a:p>
            <a:pPr lvl="1"/>
            <a:r>
              <a:rPr lang="en-US" dirty="0"/>
              <a:t>In controls the initialization is done at the beginning of the apply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/>
              <a:t>becomes:</a:t>
            </a:r>
          </a:p>
          <a:p>
            <a:endParaRPr lang="en-US" sz="2400" dirty="0"/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65652</TotalTime>
  <Words>7839</Words>
  <Application>Microsoft Office PowerPoint</Application>
  <PresentationFormat>Widescreen</PresentationFormat>
  <Paragraphs>1546</Paragraphs>
  <Slides>140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HelveticaNeue</vt:lpstr>
      <vt:lpstr>Wingdings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P4 Language Layered Design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Useful helper classes</vt:lpstr>
      <vt:lpstr>A guide to the provided passes</vt:lpstr>
      <vt:lpstr>P414 (v1.0 / 1.1) front-end</vt:lpstr>
      <vt:lpstr>v1model.p4: A P414 switch model</vt:lpstr>
      <vt:lpstr>Parsing P416 </vt:lpstr>
      <vt:lpstr>Important P416 classes</vt:lpstr>
      <vt:lpstr>Most important passes</vt:lpstr>
      <vt:lpstr>ResolveReferences </vt:lpstr>
      <vt:lpstr>ReferenceMap</vt:lpstr>
      <vt:lpstr>References example</vt:lpstr>
      <vt:lpstr>Type checking</vt:lpstr>
      <vt:lpstr>Type checking algorithm</vt:lpstr>
      <vt:lpstr>Evaluation</vt:lpstr>
      <vt:lpstr>The P416 compiler front-end</vt:lpstr>
      <vt:lpstr>Front-end passes (frontends/p4/frontend.cpp)</vt:lpstr>
      <vt:lpstr>Front-end: PrettyPrint</vt:lpstr>
      <vt:lpstr>Front-end: ValidateParsedProgram</vt:lpstr>
      <vt:lpstr>Front-end: CreateBuiltins</vt:lpstr>
      <vt:lpstr>Front-end: Constant folding</vt:lpstr>
      <vt:lpstr>FrontEnd: InstantiateDirectCalls</vt:lpstr>
      <vt:lpstr>FrontEnd: Deprecated</vt:lpstr>
      <vt:lpstr>Front-end: TableKeyNames</vt:lpstr>
      <vt:lpstr>Front-end: BindTypeVariables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Front-end: RemoveReturns</vt:lpstr>
      <vt:lpstr>Front-end:  Inline, InlineActions, InlineFunctions</vt:lpstr>
      <vt:lpstr>Front-end: LocalizeAllActions</vt:lpstr>
      <vt:lpstr>P416 Compiler Mid-end Passes</vt:lpstr>
      <vt:lpstr>Mid-end: EliminateNewType</vt:lpstr>
      <vt:lpstr>Mid-end: RemoveActionParameters</vt:lpstr>
      <vt:lpstr>Mid-end: RemoveExits</vt:lpstr>
      <vt:lpstr>Mid-end: SimplifySelectCases</vt:lpstr>
      <vt:lpstr>Mid-end: ExpandEmit</vt:lpstr>
      <vt:lpstr>Mid-End: EliminateTuples,  CopyStructures, NestedStructs, SimplifyComparisons</vt:lpstr>
      <vt:lpstr>MidEnd: HandleNoMatch</vt:lpstr>
      <vt:lpstr>MidEnd: MoveConstructors</vt:lpstr>
      <vt:lpstr>Mid-end: ConvertEnums</vt:lpstr>
      <vt:lpstr>Mid-end: ValidateTableProperties</vt:lpstr>
      <vt:lpstr>Mid-end: SynthesizeActions</vt:lpstr>
      <vt:lpstr>MidEnd: Predication</vt:lpstr>
      <vt:lpstr>MidEnd: RemoveLeftSlices</vt:lpstr>
      <vt:lpstr>MidEnd: RemoveSelectBooleans</vt:lpstr>
      <vt:lpstr>MidEnd: SimplifySelectList</vt:lpstr>
      <vt:lpstr>MidEnd: TableHit</vt:lpstr>
      <vt:lpstr>MidEnd: ValidateTableProperties</vt:lpstr>
      <vt:lpstr>Low-level IR</vt:lpstr>
      <vt:lpstr>Sample back-ends</vt:lpstr>
      <vt:lpstr>p4test</vt:lpstr>
      <vt:lpstr>Testing the compiler</vt:lpstr>
      <vt:lpstr>Running tests</vt:lpstr>
      <vt:lpstr>Debugging failed tests</vt:lpstr>
      <vt:lpstr>Tests that fail in simulation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  <vt:lpstr>Testing the eBPF back-end in user-space</vt:lpstr>
      <vt:lpstr>Testing the eBPF back-end in kernel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648</cp:revision>
  <dcterms:created xsi:type="dcterms:W3CDTF">2015-11-12T20:04:41Z</dcterms:created>
  <dcterms:modified xsi:type="dcterms:W3CDTF">2018-07-06T20:24:41Z</dcterms:modified>
</cp:coreProperties>
</file>